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325" r:id="rId4"/>
    <p:sldId id="299" r:id="rId5"/>
    <p:sldId id="302" r:id="rId6"/>
    <p:sldId id="303" r:id="rId7"/>
    <p:sldId id="304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20" r:id="rId22"/>
    <p:sldId id="321" r:id="rId23"/>
    <p:sldId id="322" r:id="rId24"/>
    <p:sldId id="324" r:id="rId25"/>
    <p:sldId id="323" r:id="rId2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8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31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09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08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8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7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24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3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39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74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67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992" y="1746142"/>
            <a:ext cx="7772400" cy="1102519"/>
          </a:xfrm>
        </p:spPr>
        <p:txBody>
          <a:bodyPr/>
          <a:lstStyle/>
          <a:p>
            <a:r>
              <a:rPr lang="en-US" dirty="0" smtClean="0"/>
              <a:t>IO Framework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2384" y="2034174"/>
            <a:ext cx="896144" cy="64807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v</a:t>
            </a:r>
            <a:r>
              <a:rPr lang="en-US" dirty="0" smtClean="0"/>
              <a:t>er. 5.x</a:t>
            </a:r>
            <a:endParaRPr lang="ru-RU" dirty="0"/>
          </a:p>
        </p:txBody>
      </p:sp>
      <p:pic>
        <p:nvPicPr>
          <p:cNvPr id="1026" name="Picture 2" descr="D:\Файлы\ICONS\bmc_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64010"/>
            <a:ext cx="1390278" cy="964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7564" y="3413487"/>
            <a:ext cx="784887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/>
              <a:t>УРОК № </a:t>
            </a:r>
            <a:r>
              <a:rPr lang="en-US" sz="2500" b="1" u="sng" dirty="0" smtClean="0"/>
              <a:t>5</a:t>
            </a:r>
            <a:r>
              <a:rPr lang="ru-RU" sz="2500" dirty="0" smtClean="0"/>
              <a:t> </a:t>
            </a:r>
            <a:r>
              <a:rPr lang="ru-RU" dirty="0" smtClean="0"/>
              <a:t>из </a:t>
            </a:r>
            <a:r>
              <a:rPr lang="ru-RU" dirty="0" smtClean="0"/>
              <a:t>1</a:t>
            </a:r>
            <a:r>
              <a:rPr lang="en-US" dirty="0" smtClean="0"/>
              <a:t>4</a:t>
            </a:r>
            <a:r>
              <a:rPr lang="ru-RU" sz="2500" dirty="0" smtClean="0"/>
              <a:t>:</a:t>
            </a:r>
            <a:endParaRPr lang="ru-RU" sz="2500" dirty="0" smtClean="0"/>
          </a:p>
          <a:p>
            <a:pPr algn="ctr"/>
            <a:r>
              <a:rPr lang="en-US" sz="2500" dirty="0" smtClean="0"/>
              <a:t>Controller </a:t>
            </a:r>
            <a:r>
              <a:rPr lang="ru-RU" sz="2500" dirty="0" smtClean="0"/>
              <a:t>и работа с </a:t>
            </a:r>
            <a:r>
              <a:rPr lang="ru-RU" sz="2500" dirty="0" smtClean="0"/>
              <a:t>ними</a:t>
            </a:r>
          </a:p>
          <a:p>
            <a:pPr algn="ctr"/>
            <a:r>
              <a:rPr lang="ru-RU" dirty="0" smtClean="0"/>
              <a:t>(закрепление)</a:t>
            </a:r>
            <a:endParaRPr lang="ru-RU" dirty="0" smtClean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331640" y="3147814"/>
            <a:ext cx="6480720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D:\Файлы\ICONS\bmc-io-framewor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423" y="627534"/>
            <a:ext cx="874713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83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470"/>
            <a:ext cx="8229600" cy="857250"/>
          </a:xfrm>
        </p:spPr>
        <p:txBody>
          <a:bodyPr/>
          <a:lstStyle/>
          <a:p>
            <a:r>
              <a:rPr lang="en-US" dirty="0" smtClean="0"/>
              <a:t>Controller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843558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ourier New" pitchFamily="49" charset="0"/>
                <a:cs typeface="Courier New" pitchFamily="49" charset="0"/>
              </a:rPr>
              <a:t>Пример условия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в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actionIndex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(){…}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в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mainController.php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 rot="5400000">
            <a:off x="4247964" y="2532292"/>
            <a:ext cx="504056" cy="576064"/>
          </a:xfrm>
          <a:prstGeom prst="rightBrace">
            <a:avLst>
              <a:gd name="adj1" fmla="val 10553"/>
              <a:gd name="adj2" fmla="val 50000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550437" y="2424280"/>
            <a:ext cx="23326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http://site.kz/hello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884" y="1411694"/>
            <a:ext cx="5138216" cy="37569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811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cs typeface="Courier New" pitchFamily="49" charset="0"/>
              </a:rPr>
              <a:t>Функция</a:t>
            </a:r>
            <a:r>
              <a:rPr lang="en-US" dirty="0" smtClean="0">
                <a:cs typeface="Courier New" pitchFamily="49" charset="0"/>
              </a:rPr>
              <a:t> v_dump()</a:t>
            </a:r>
            <a:endParaRPr lang="ru-RU" dirty="0">
              <a:cs typeface="Courier New" pitchFamily="49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3901"/>
            <a:ext cx="3553980" cy="26565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642" y="1764402"/>
            <a:ext cx="3874368" cy="28955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650" y="2556489"/>
            <a:ext cx="2497654" cy="2027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Прямая со стрелкой 8"/>
          <p:cNvCxnSpPr>
            <a:stCxn id="3" idx="3"/>
            <a:endCxn id="1029" idx="1"/>
          </p:cNvCxnSpPr>
          <p:nvPr/>
        </p:nvCxnSpPr>
        <p:spPr>
          <a:xfrm>
            <a:off x="4021524" y="3212192"/>
            <a:ext cx="71711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v_dump($var)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7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en-US" dirty="0" smtClean="0">
                <a:cs typeface="Courier New" pitchFamily="49" charset="0"/>
              </a:rPr>
              <a:t>n_dump()</a:t>
            </a:r>
            <a:endParaRPr lang="ru-RU" dirty="0">
              <a:cs typeface="Courier New" pitchFamily="49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642" y="1764402"/>
            <a:ext cx="3874368" cy="28955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 стрелкой 8"/>
          <p:cNvCxnSpPr>
            <a:stCxn id="2050" idx="3"/>
            <a:endCxn id="1029" idx="1"/>
          </p:cNvCxnSpPr>
          <p:nvPr/>
        </p:nvCxnSpPr>
        <p:spPr>
          <a:xfrm>
            <a:off x="4074740" y="3212192"/>
            <a:ext cx="66390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71" y="1873681"/>
            <a:ext cx="3628169" cy="267702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642" y="2484481"/>
            <a:ext cx="3874368" cy="210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871739" y="2157555"/>
            <a:ext cx="1250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view-source://</a:t>
            </a:r>
            <a:endParaRPr lang="ru-RU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_dump($var)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08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en-US" dirty="0" smtClean="0">
                <a:cs typeface="Courier New" pitchFamily="49" charset="0"/>
              </a:rPr>
              <a:t>v2_dump()</a:t>
            </a:r>
            <a:endParaRPr lang="ru-RU" dirty="0">
              <a:cs typeface="Courier New" pitchFamily="49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642" y="1764402"/>
            <a:ext cx="3874368" cy="28955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 стрелкой 8"/>
          <p:cNvCxnSpPr>
            <a:stCxn id="3078" idx="3"/>
            <a:endCxn id="1029" idx="1"/>
          </p:cNvCxnSpPr>
          <p:nvPr/>
        </p:nvCxnSpPr>
        <p:spPr>
          <a:xfrm>
            <a:off x="4074740" y="3212192"/>
            <a:ext cx="66390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1273" y="2628498"/>
            <a:ext cx="2850728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84" y="1844040"/>
            <a:ext cx="3643956" cy="27363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_dump($obj)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84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en-US" dirty="0" smtClean="0">
                <a:cs typeface="Courier New" pitchFamily="49" charset="0"/>
              </a:rPr>
              <a:t>xarr()</a:t>
            </a:r>
            <a:endParaRPr lang="ru-RU" dirty="0">
              <a:cs typeface="Courier New" pitchFamily="49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7534" y="1764402"/>
            <a:ext cx="3248922" cy="28955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 стрелкой 8"/>
          <p:cNvCxnSpPr>
            <a:stCxn id="4099" idx="3"/>
            <a:endCxn id="1029" idx="1"/>
          </p:cNvCxnSpPr>
          <p:nvPr/>
        </p:nvCxnSpPr>
        <p:spPr>
          <a:xfrm>
            <a:off x="5001072" y="3212192"/>
            <a:ext cx="42646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1550" y="2611100"/>
            <a:ext cx="2664296" cy="1845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72" y="1796142"/>
            <a:ext cx="4610100" cy="28321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urier New" pitchFamily="49" charset="0"/>
                <a:cs typeface="Courier New" pitchFamily="49" charset="0"/>
              </a:rPr>
              <a:t>xarr($arr, $key[, $def=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])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49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en-US" dirty="0" smtClean="0">
                <a:cs typeface="Courier New" pitchFamily="49" charset="0"/>
              </a:rPr>
              <a:t>xarrj()</a:t>
            </a:r>
            <a:endParaRPr lang="ru-RU" dirty="0">
              <a:cs typeface="Courier New" pitchFamily="49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228" y="2290085"/>
            <a:ext cx="2160240" cy="172894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 стрелкой 8"/>
          <p:cNvCxnSpPr>
            <a:stCxn id="6146" idx="3"/>
            <a:endCxn id="1029" idx="1"/>
          </p:cNvCxnSpPr>
          <p:nvPr/>
        </p:nvCxnSpPr>
        <p:spPr>
          <a:xfrm>
            <a:off x="6185239" y="3154560"/>
            <a:ext cx="438989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xarrj($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arr, $key[, $def=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])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78" y="2006114"/>
            <a:ext cx="5782761" cy="229689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881114"/>
            <a:ext cx="1800201" cy="370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717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en-US" dirty="0" smtClean="0">
                <a:cs typeface="Courier New" pitchFamily="49" charset="0"/>
              </a:rPr>
              <a:t>xadd()</a:t>
            </a:r>
            <a:endParaRPr lang="ru-RU" dirty="0">
              <a:cs typeface="Courier New" pitchFamily="49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764402"/>
            <a:ext cx="3528392" cy="28955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 стрелкой 8"/>
          <p:cNvCxnSpPr>
            <a:stCxn id="5122" idx="3"/>
            <a:endCxn id="1029" idx="1"/>
          </p:cNvCxnSpPr>
          <p:nvPr/>
        </p:nvCxnSpPr>
        <p:spPr>
          <a:xfrm>
            <a:off x="4639066" y="3212192"/>
            <a:ext cx="50899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xadd($arr, $key, $val)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44040"/>
            <a:ext cx="4171522" cy="27363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571750"/>
            <a:ext cx="3281920" cy="1720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122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cs typeface="Courier New" pitchFamily="49" charset="0"/>
              </a:rPr>
              <a:t>Функци</a:t>
            </a:r>
            <a:r>
              <a:rPr lang="ru-RU" dirty="0">
                <a:cs typeface="Courier New" pitchFamily="49" charset="0"/>
              </a:rPr>
              <a:t>и</a:t>
            </a:r>
            <a:r>
              <a:rPr lang="ru-RU" dirty="0" smtClean="0">
                <a:cs typeface="Courier New" pitchFamily="49" charset="0"/>
              </a:rPr>
              <a:t> </a:t>
            </a:r>
            <a:r>
              <a:rPr lang="en-US" dirty="0" smtClean="0">
                <a:cs typeface="Courier New" pitchFamily="49" charset="0"/>
              </a:rPr>
              <a:t>xget()</a:t>
            </a:r>
            <a:r>
              <a:rPr lang="ru-RU" dirty="0" smtClean="0">
                <a:cs typeface="Courier New" pitchFamily="49" charset="0"/>
              </a:rPr>
              <a:t> и</a:t>
            </a:r>
            <a:r>
              <a:rPr lang="en-US" dirty="0" smtClean="0">
                <a:cs typeface="Courier New" pitchFamily="49" charset="0"/>
              </a:rPr>
              <a:t> xpost()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98757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urier New" pitchFamily="49" charset="0"/>
                <a:cs typeface="Courier New" pitchFamily="49" charset="0"/>
              </a:rPr>
              <a:t>xget($key[, $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])</a:t>
            </a:r>
          </a:p>
          <a:p>
            <a:pPr algn="ctr"/>
            <a:r>
              <a:rPr lang="en-US" dirty="0" smtClean="0">
                <a:latin typeface="Courier New" pitchFamily="49" charset="0"/>
                <a:cs typeface="Courier New" pitchFamily="49" charset="0"/>
              </a:rPr>
              <a:t>xpost($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key[, $def</a:t>
            </a:r>
            <a:r>
              <a:rPr lang="ru-RU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])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44" y="3063850"/>
            <a:ext cx="8209112" cy="16681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 descr="C:\Users\Администратор\Desktop\Без имени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44" y="1877566"/>
            <a:ext cx="7148513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50437" y="2319722"/>
            <a:ext cx="35141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http://site.kz/page?hello=world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74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>
                <a:latin typeface="Courier New" pitchFamily="49" charset="0"/>
                <a:cs typeface="Courier New" pitchFamily="49" charset="0"/>
              </a:rPr>
              <a:t>parseUrl</a:t>
            </a:r>
            <a:r>
              <a:rPr lang="da-DK" dirty="0">
                <a:latin typeface="Courier New" pitchFamily="49" charset="0"/>
                <a:cs typeface="Courier New" pitchFamily="49" charset="0"/>
              </a:rPr>
              <a:t>($end, 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$any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variable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da-DK" dirty="0">
                <a:latin typeface="Courier New" pitchFamily="49" charset="0"/>
                <a:cs typeface="Courier New" pitchFamily="49" charset="0"/>
              </a:rPr>
              <a:t>$end);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da-DK" dirty="0" smtClean="0">
                <a:cs typeface="Courier New" pitchFamily="49" charset="0"/>
              </a:rPr>
              <a:t>parseUrl()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931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6084168" y="1459983"/>
            <a:ext cx="2282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Используется только в </a:t>
            </a:r>
            <a:r>
              <a:rPr lang="en-US" b="1" dirty="0" smtClean="0">
                <a:solidFill>
                  <a:srgbClr val="C00000"/>
                </a:solidFill>
              </a:rPr>
              <a:t>Controller!!!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40484"/>
            <a:ext cx="4698582" cy="343552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Выноска 1 2"/>
          <p:cNvSpPr/>
          <p:nvPr/>
        </p:nvSpPr>
        <p:spPr>
          <a:xfrm>
            <a:off x="5914281" y="2797066"/>
            <a:ext cx="2796843" cy="504056"/>
          </a:xfrm>
          <a:prstGeom prst="borderCallout1">
            <a:avLst>
              <a:gd name="adj1" fmla="val 35242"/>
              <a:gd name="adj2" fmla="val -160"/>
              <a:gd name="adj3" fmla="val 50655"/>
              <a:gd name="adj4" fmla="val -6433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http://site.kz/hello</a:t>
            </a:r>
            <a:endParaRPr lang="ru-RU" sz="2200" dirty="0"/>
          </a:p>
        </p:txBody>
      </p:sp>
      <p:sp>
        <p:nvSpPr>
          <p:cNvPr id="16" name="Выноска 1 15"/>
          <p:cNvSpPr/>
          <p:nvPr/>
        </p:nvSpPr>
        <p:spPr>
          <a:xfrm>
            <a:off x="5912824" y="4083918"/>
            <a:ext cx="2796843" cy="504056"/>
          </a:xfrm>
          <a:prstGeom prst="borderCallout1">
            <a:avLst>
              <a:gd name="adj1" fmla="val 35242"/>
              <a:gd name="adj2" fmla="val -160"/>
              <a:gd name="adj3" fmla="val 9427"/>
              <a:gd name="adj4" fmla="val -613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http://site.kz</a:t>
            </a:r>
          </a:p>
        </p:txBody>
      </p:sp>
      <p:sp>
        <p:nvSpPr>
          <p:cNvPr id="17" name="Кольцо 16"/>
          <p:cNvSpPr/>
          <p:nvPr/>
        </p:nvSpPr>
        <p:spPr>
          <a:xfrm>
            <a:off x="3851920" y="2931790"/>
            <a:ext cx="288032" cy="263709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Кольцо 17"/>
          <p:cNvSpPr/>
          <p:nvPr/>
        </p:nvSpPr>
        <p:spPr>
          <a:xfrm>
            <a:off x="3933947" y="3964225"/>
            <a:ext cx="288032" cy="263709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87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cs typeface="Courier New" pitchFamily="49" charset="0"/>
              </a:rPr>
              <a:t>Глобальная переменная </a:t>
            </a:r>
            <a:r>
              <a:rPr lang="en-US" dirty="0" smtClean="0">
                <a:cs typeface="Courier New" pitchFamily="49" charset="0"/>
              </a:rPr>
              <a:t>$ioProjects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Список всех ссылок на проекты платформы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90" y="2223582"/>
            <a:ext cx="4615941" cy="176119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764402"/>
            <a:ext cx="3904168" cy="26795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3800" y="2542325"/>
            <a:ext cx="3708400" cy="176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Прямая со стрелкой 11"/>
          <p:cNvCxnSpPr>
            <a:stCxn id="8194" idx="3"/>
            <a:endCxn id="9" idx="1"/>
          </p:cNvCxnSpPr>
          <p:nvPr/>
        </p:nvCxnSpPr>
        <p:spPr>
          <a:xfrm>
            <a:off x="4860031" y="3104180"/>
            <a:ext cx="216025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557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ru-RU" dirty="0" smtClean="0"/>
              <a:t>Список уроков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51521" y="1190955"/>
            <a:ext cx="446449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Введение в сервисы платформы и </a:t>
            </a:r>
            <a:r>
              <a:rPr lang="ru-RU" dirty="0" err="1" smtClean="0"/>
              <a:t>фреймворк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Система управления версиями </a:t>
            </a:r>
            <a:r>
              <a:rPr lang="en-US" dirty="0" smtClean="0"/>
              <a:t>Mercurial (</a:t>
            </a:r>
            <a:r>
              <a:rPr lang="ru-RU" dirty="0" smtClean="0"/>
              <a:t>аналог </a:t>
            </a:r>
            <a:r>
              <a:rPr lang="en-US" dirty="0" err="1" smtClean="0"/>
              <a:t>git</a:t>
            </a:r>
            <a:r>
              <a:rPr lang="en-US" dirty="0" smtClean="0"/>
              <a:t>, </a:t>
            </a:r>
            <a:r>
              <a:rPr lang="en-US" dirty="0" err="1" smtClean="0"/>
              <a:t>svn</a:t>
            </a:r>
            <a:r>
              <a:rPr lang="en-US" dirty="0" smtClean="0"/>
              <a:t>(subversion) </a:t>
            </a:r>
            <a:r>
              <a:rPr lang="ru-RU" dirty="0" smtClean="0"/>
              <a:t>и др</a:t>
            </a:r>
            <a:r>
              <a:rPr lang="ru-RU" dirty="0" smtClean="0"/>
              <a:t>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functions.php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Controller </a:t>
            </a:r>
            <a:r>
              <a:rPr lang="ru-RU" b="1" dirty="0" smtClean="0"/>
              <a:t>и работа с </a:t>
            </a:r>
            <a:r>
              <a:rPr lang="ru-RU" b="1" dirty="0" smtClean="0"/>
              <a:t>ними</a:t>
            </a:r>
            <a:r>
              <a:rPr lang="en-US" b="1" dirty="0" smtClean="0"/>
              <a:t> </a:t>
            </a:r>
            <a:r>
              <a:rPr lang="ru-RU" b="1" dirty="0" smtClean="0"/>
              <a:t>(</a:t>
            </a:r>
            <a:r>
              <a:rPr lang="ru-RU" b="1" dirty="0" err="1" smtClean="0"/>
              <a:t>закрепл</a:t>
            </a:r>
            <a:r>
              <a:rPr lang="ru-RU" b="1" dirty="0" smtClean="0"/>
              <a:t>.)</a:t>
            </a:r>
            <a:endParaRPr lang="en-US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app/</a:t>
            </a:r>
            <a:r>
              <a:rPr lang="en-US" dirty="0" err="1"/>
              <a:t>i.php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api.php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Class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Model </a:t>
            </a:r>
            <a:r>
              <a:rPr lang="ru-RU" dirty="0" smtClean="0"/>
              <a:t>и работа с </a:t>
            </a:r>
            <a:r>
              <a:rPr lang="ru-RU" dirty="0" smtClean="0"/>
              <a:t>ними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files/modules </a:t>
            </a:r>
            <a:r>
              <a:rPr lang="ru-RU" dirty="0"/>
              <a:t>или </a:t>
            </a:r>
            <a:r>
              <a:rPr lang="en-US" dirty="0" err="1"/>
              <a:t>io</a:t>
            </a:r>
            <a:r>
              <a:rPr lang="en-US" dirty="0"/>
              <a:t>/examples/modules </a:t>
            </a:r>
            <a:r>
              <a:rPr lang="ru-RU" dirty="0"/>
              <a:t>либо </a:t>
            </a:r>
            <a:r>
              <a:rPr lang="en-US" dirty="0" err="1" smtClean="0"/>
              <a:t>cdn</a:t>
            </a:r>
            <a:r>
              <a:rPr lang="en-US" dirty="0" smtClean="0"/>
              <a:t>/modules</a:t>
            </a:r>
            <a:endParaRPr lang="ru-RU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716017" y="1203598"/>
            <a:ext cx="42484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View</a:t>
            </a:r>
            <a:r>
              <a:rPr lang="ru-RU" dirty="0"/>
              <a:t> и работа с ними, взаимодействие </a:t>
            </a:r>
            <a:r>
              <a:rPr lang="ru-RU" dirty="0" err="1"/>
              <a:t>View</a:t>
            </a:r>
            <a:r>
              <a:rPr lang="ru-RU" dirty="0"/>
              <a:t> с </a:t>
            </a:r>
            <a:r>
              <a:rPr lang="ru-RU" dirty="0" err="1"/>
              <a:t>Model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Шаблонизатор</a:t>
            </a:r>
            <a:r>
              <a:rPr lang="ru-RU" dirty="0"/>
              <a:t> </a:t>
            </a:r>
            <a:r>
              <a:rPr lang="ru-RU" dirty="0" err="1"/>
              <a:t>Twig</a:t>
            </a:r>
            <a:r>
              <a:rPr lang="ru-RU" dirty="0"/>
              <a:t> и работа с ним</a:t>
            </a:r>
            <a:endParaRPr lang="en-US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Обращение к </a:t>
            </a:r>
            <a:r>
              <a:rPr lang="ru-RU" dirty="0" err="1"/>
              <a:t>Model</a:t>
            </a:r>
            <a:r>
              <a:rPr lang="ru-RU" dirty="0"/>
              <a:t> через </a:t>
            </a:r>
            <a:r>
              <a:rPr lang="ru-RU" dirty="0" err="1"/>
              <a:t>JavaScript</a:t>
            </a:r>
            <a:r>
              <a:rPr lang="ru-RU" dirty="0"/>
              <a:t>, работа с </a:t>
            </a:r>
            <a:r>
              <a:rPr lang="ru-RU" dirty="0" err="1"/>
              <a:t>Yepnope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Работа с </a:t>
            </a:r>
            <a:r>
              <a:rPr lang="ru-RU" dirty="0" err="1"/>
              <a:t>Bin</a:t>
            </a:r>
            <a:r>
              <a:rPr lang="ru-RU" dirty="0"/>
              <a:t> и Cron файлами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Методы «общения» проектов между </a:t>
            </a:r>
            <a:r>
              <a:rPr lang="ru-RU" dirty="0" smtClean="0"/>
              <a:t>собой</a:t>
            </a:r>
            <a:endParaRPr lang="en-US" dirty="0" smtClean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Старые версии </a:t>
            </a:r>
            <a:r>
              <a:rPr lang="ru-RU" dirty="0" err="1"/>
              <a:t>фреймворка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Проект «с нуля». С чего начать?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Верстка и интеграция шаблонов сайтов с сервисом </a:t>
            </a:r>
            <a:r>
              <a:rPr lang="ru-RU" dirty="0" smtClean="0"/>
              <a:t>CMS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856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cs typeface="Courier New" pitchFamily="49" charset="0"/>
              </a:rPr>
              <a:t>Глобальная переменная </a:t>
            </a:r>
            <a:r>
              <a:rPr lang="en-US" dirty="0" smtClean="0">
                <a:cs typeface="Courier New" pitchFamily="49" charset="0"/>
              </a:rPr>
              <a:t>$ioSession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Данные сессии пользователя, данные пользователя и др.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627784" y="1356906"/>
            <a:ext cx="365035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/>
              <a:t>array(</a:t>
            </a:r>
          </a:p>
          <a:p>
            <a:r>
              <a:rPr lang="en-US" sz="1300" dirty="0" smtClean="0"/>
              <a:t>	'session</a:t>
            </a:r>
            <a:r>
              <a:rPr lang="en-US" sz="1300" dirty="0"/>
              <a:t>' =&gt; ...,</a:t>
            </a:r>
          </a:p>
          <a:p>
            <a:r>
              <a:rPr lang="en-US" sz="1300" dirty="0" smtClean="0"/>
              <a:t>	'</a:t>
            </a:r>
            <a:r>
              <a:rPr lang="en-US" sz="1300" dirty="0" err="1" smtClean="0"/>
              <a:t>uqsession</a:t>
            </a:r>
            <a:r>
              <a:rPr lang="en-US" sz="1300" dirty="0"/>
              <a:t>' =&gt; ...,</a:t>
            </a:r>
          </a:p>
          <a:p>
            <a:r>
              <a:rPr lang="en-US" sz="1300" dirty="0" smtClean="0"/>
              <a:t>	'user</a:t>
            </a:r>
            <a:r>
              <a:rPr lang="en-US" sz="1300" dirty="0"/>
              <a:t>' =&gt; array(</a:t>
            </a:r>
          </a:p>
          <a:p>
            <a:r>
              <a:rPr lang="en-US" sz="1300" dirty="0" smtClean="0"/>
              <a:t>		'id</a:t>
            </a:r>
            <a:r>
              <a:rPr lang="en-US" sz="1300" dirty="0"/>
              <a:t>' =&gt; ...,</a:t>
            </a:r>
          </a:p>
          <a:p>
            <a:r>
              <a:rPr lang="en-US" sz="1300" dirty="0" smtClean="0"/>
              <a:t>		'account</a:t>
            </a:r>
            <a:r>
              <a:rPr lang="en-US" sz="1300" dirty="0"/>
              <a:t>' =&gt; ...,</a:t>
            </a:r>
          </a:p>
          <a:p>
            <a:r>
              <a:rPr lang="en-US" sz="1300" dirty="0" smtClean="0"/>
              <a:t>		'</a:t>
            </a:r>
            <a:r>
              <a:rPr lang="en-US" sz="1300" dirty="0" err="1" smtClean="0"/>
              <a:t>p_account</a:t>
            </a:r>
            <a:r>
              <a:rPr lang="en-US" sz="1300" dirty="0"/>
              <a:t>' =&gt; ...,</a:t>
            </a:r>
          </a:p>
          <a:p>
            <a:r>
              <a:rPr lang="en-US" sz="1300" dirty="0" smtClean="0"/>
              <a:t>		'login</a:t>
            </a:r>
            <a:r>
              <a:rPr lang="en-US" sz="1300" dirty="0"/>
              <a:t>' =&gt; ...,</a:t>
            </a:r>
          </a:p>
          <a:p>
            <a:r>
              <a:rPr lang="en-US" sz="1300" dirty="0" smtClean="0"/>
              <a:t>		'</a:t>
            </a:r>
            <a:r>
              <a:rPr lang="en-US" sz="1300" dirty="0" err="1" smtClean="0"/>
              <a:t>timezone</a:t>
            </a:r>
            <a:r>
              <a:rPr lang="en-US" sz="1300" dirty="0"/>
              <a:t>' =&gt; ...,</a:t>
            </a:r>
          </a:p>
          <a:p>
            <a:r>
              <a:rPr lang="en-US" sz="1300" dirty="0"/>
              <a:t>		'permissions' =&gt; ...,</a:t>
            </a:r>
          </a:p>
          <a:p>
            <a:r>
              <a:rPr lang="en-US" sz="1300" dirty="0"/>
              <a:t>		'</a:t>
            </a:r>
            <a:r>
              <a:rPr lang="en-US" sz="1300" dirty="0" err="1"/>
              <a:t>self_permissions</a:t>
            </a:r>
            <a:r>
              <a:rPr lang="en-US" sz="1300" dirty="0"/>
              <a:t>' =&gt; ...,</a:t>
            </a:r>
          </a:p>
          <a:p>
            <a:r>
              <a:rPr lang="en-US" sz="1300" dirty="0"/>
              <a:t>		'</a:t>
            </a:r>
            <a:r>
              <a:rPr lang="en-US" sz="1300" dirty="0" err="1"/>
              <a:t>companyId</a:t>
            </a:r>
            <a:r>
              <a:rPr lang="en-US" sz="1300" dirty="0"/>
              <a:t>' =&gt; ...,</a:t>
            </a:r>
          </a:p>
          <a:p>
            <a:r>
              <a:rPr lang="en-US" sz="1300" dirty="0"/>
              <a:t>		'accounts' =&gt; ...,</a:t>
            </a:r>
          </a:p>
          <a:p>
            <a:r>
              <a:rPr lang="en-US" sz="1300" dirty="0"/>
              <a:t>		'info' =&gt; ...,</a:t>
            </a:r>
          </a:p>
          <a:p>
            <a:r>
              <a:rPr lang="en-US" sz="1300" dirty="0"/>
              <a:t>		'settings' =&gt; ...,</a:t>
            </a:r>
          </a:p>
          <a:p>
            <a:r>
              <a:rPr lang="en-US" sz="1300" dirty="0"/>
              <a:t>		'token' =&gt; ...,</a:t>
            </a:r>
          </a:p>
          <a:p>
            <a:r>
              <a:rPr lang="en-US" sz="1300" dirty="0"/>
              <a:t>	),</a:t>
            </a:r>
          </a:p>
          <a:p>
            <a:r>
              <a:rPr lang="en-US" sz="1300" dirty="0"/>
              <a:t>);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171038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Глобальная переменная </a:t>
            </a:r>
            <a:r>
              <a:rPr lang="en-US" dirty="0" smtClean="0">
                <a:cs typeface="Courier New" pitchFamily="49" charset="0"/>
              </a:rPr>
              <a:t>$</a:t>
            </a:r>
            <a:r>
              <a:rPr lang="en-US" dirty="0" err="1" smtClean="0">
                <a:cs typeface="Courier New" pitchFamily="49" charset="0"/>
              </a:rPr>
              <a:t>iodb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Обращение к глобальной </a:t>
            </a:r>
            <a:r>
              <a:rPr lang="en-US" dirty="0" smtClean="0"/>
              <a:t>mysql </a:t>
            </a:r>
            <a:r>
              <a:rPr lang="ru-RU" dirty="0" smtClean="0"/>
              <a:t>базе (</a:t>
            </a:r>
            <a:r>
              <a:rPr lang="en-US" dirty="0" err="1" smtClean="0"/>
              <a:t>iodb</a:t>
            </a:r>
            <a:r>
              <a:rPr lang="ru-RU" dirty="0" smtClean="0"/>
              <a:t>) и </a:t>
            </a:r>
            <a:r>
              <a:rPr lang="en-US" dirty="0" smtClean="0"/>
              <a:t>mysql </a:t>
            </a:r>
            <a:r>
              <a:rPr lang="ru-RU" dirty="0" smtClean="0"/>
              <a:t>базе</a:t>
            </a:r>
            <a:r>
              <a:rPr lang="en-US" dirty="0" smtClean="0"/>
              <a:t> </a:t>
            </a:r>
            <a:r>
              <a:rPr lang="ru-RU" dirty="0" smtClean="0"/>
              <a:t>проекта</a:t>
            </a:r>
            <a:endParaRPr lang="ru-RU" dirty="0"/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785" y="1908418"/>
            <a:ext cx="3904168" cy="26795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Прямая со стрелкой 11"/>
          <p:cNvCxnSpPr>
            <a:stCxn id="9218" idx="3"/>
            <a:endCxn id="9" idx="1"/>
          </p:cNvCxnSpPr>
          <p:nvPr/>
        </p:nvCxnSpPr>
        <p:spPr>
          <a:xfrm>
            <a:off x="4679628" y="3248196"/>
            <a:ext cx="28615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52796"/>
            <a:ext cx="4356100" cy="2590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535"/>
          <a:stretch/>
        </p:blipFill>
        <p:spPr bwMode="auto">
          <a:xfrm>
            <a:off x="5040397" y="2666969"/>
            <a:ext cx="3829556" cy="176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822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Работа с кэшем данных (глобальный </a:t>
            </a:r>
            <a:r>
              <a:rPr lang="en-US" dirty="0" smtClean="0"/>
              <a:t>mysql </a:t>
            </a:r>
            <a:r>
              <a:rPr lang="ru-RU" dirty="0" smtClean="0"/>
              <a:t>кэш и серверный кэш)</a:t>
            </a:r>
            <a:endParaRPr lang="ru-RU" dirty="0"/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cs typeface="Courier New" pitchFamily="49" charset="0"/>
              </a:rPr>
              <a:t>Глоб</a:t>
            </a:r>
            <a:r>
              <a:rPr lang="ru-RU" dirty="0" smtClean="0">
                <a:cs typeface="Courier New" pitchFamily="49" charset="0"/>
              </a:rPr>
              <a:t>. переменные </a:t>
            </a:r>
            <a:r>
              <a:rPr lang="en-US" dirty="0" smtClean="0">
                <a:cs typeface="Courier New" pitchFamily="49" charset="0"/>
              </a:rPr>
              <a:t>$ioHash </a:t>
            </a:r>
            <a:r>
              <a:rPr lang="ru-RU" dirty="0" smtClean="0">
                <a:cs typeface="Courier New" pitchFamily="49" charset="0"/>
              </a:rPr>
              <a:t>и </a:t>
            </a:r>
            <a:r>
              <a:rPr lang="en-US" dirty="0" smtClean="0">
                <a:cs typeface="Courier New" pitchFamily="49" charset="0"/>
              </a:rPr>
              <a:t>$ioXCache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51507" y="1986394"/>
            <a:ext cx="2803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ioHash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-&gt;get($key);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79712" y="2418442"/>
            <a:ext cx="5147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ioHash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-&gt;set($key,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time_sec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44720" y="2931790"/>
            <a:ext cx="3217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ioHash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-&gt;delete($key);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87510" y="1491630"/>
            <a:ext cx="3768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lobal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ioHash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ioXCache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650" y="3435846"/>
            <a:ext cx="7377113" cy="1524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883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 err="1" smtClean="0">
                <a:cs typeface="Courier New" pitchFamily="49" charset="0"/>
              </a:rPr>
              <a:t>functions.php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977081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Ознакомиться с файлом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20798" y="2411058"/>
            <a:ext cx="65024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Файл находится в проекте </a:t>
            </a:r>
            <a:r>
              <a:rPr lang="en-US" sz="2200" dirty="0" smtClean="0"/>
              <a:t>IO (</a:t>
            </a:r>
            <a:r>
              <a:rPr lang="ru-RU" sz="2200" dirty="0" smtClean="0"/>
              <a:t>папка </a:t>
            </a:r>
            <a:r>
              <a:rPr lang="ru-RU" sz="2200" dirty="0" err="1" smtClean="0"/>
              <a:t>фреймворка</a:t>
            </a:r>
            <a:r>
              <a:rPr lang="ru-RU" sz="2200" dirty="0" smtClean="0"/>
              <a:t>).</a:t>
            </a:r>
          </a:p>
          <a:p>
            <a:pPr algn="ctr"/>
            <a:r>
              <a:rPr lang="ru-RU" sz="2200" dirty="0" smtClean="0"/>
              <a:t>В нем содержится огромное количество функций, которые полезно знать!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11461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857250"/>
          </a:xfrm>
        </p:spPr>
        <p:txBody>
          <a:bodyPr/>
          <a:lstStyle/>
          <a:p>
            <a:r>
              <a:rPr lang="ru-RU" dirty="0" smtClean="0"/>
              <a:t>Предыдущая практика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331640" y="1491630"/>
            <a:ext cx="662473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Рассказать либо написать все варианты контроллеров для определенного </a:t>
            </a:r>
            <a:r>
              <a:rPr lang="en-US" sz="2000" dirty="0" smtClean="0"/>
              <a:t>URL (</a:t>
            </a:r>
            <a:r>
              <a:rPr lang="ru-RU" sz="2000" dirty="0" smtClean="0"/>
              <a:t>для каждого свой вариант </a:t>
            </a:r>
            <a:r>
              <a:rPr lang="en-US" sz="2000" dirty="0" smtClean="0"/>
              <a:t>URL)</a:t>
            </a:r>
            <a:r>
              <a:rPr lang="ru-RU" sz="2000" dirty="0" smtClean="0"/>
              <a:t>.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Получить, добавить, удалить данные кэша через глобальные переменные </a:t>
            </a:r>
            <a:r>
              <a:rPr lang="en-US" sz="2000" dirty="0"/>
              <a:t>$</a:t>
            </a:r>
            <a:r>
              <a:rPr lang="en-US" sz="2000" dirty="0" err="1"/>
              <a:t>ioXCache</a:t>
            </a:r>
            <a:r>
              <a:rPr lang="en-US" sz="2000" dirty="0"/>
              <a:t> </a:t>
            </a:r>
            <a:r>
              <a:rPr lang="ru-RU" sz="2000" dirty="0"/>
              <a:t>и </a:t>
            </a:r>
            <a:r>
              <a:rPr lang="en-US" sz="2000" dirty="0"/>
              <a:t>$</a:t>
            </a:r>
            <a:r>
              <a:rPr lang="en-US" sz="2000" dirty="0" err="1"/>
              <a:t>ioHash</a:t>
            </a:r>
            <a:r>
              <a:rPr lang="ru-RU" sz="20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Воспользоваться функциями </a:t>
            </a:r>
            <a:r>
              <a:rPr lang="en-US" sz="2000" dirty="0" err="1"/>
              <a:t>v_dump</a:t>
            </a:r>
            <a:r>
              <a:rPr lang="en-US" sz="2000" dirty="0"/>
              <a:t>(), </a:t>
            </a:r>
            <a:r>
              <a:rPr lang="en-US" sz="2000" dirty="0" err="1"/>
              <a:t>n_dump</a:t>
            </a:r>
            <a:r>
              <a:rPr lang="en-US" sz="2000" dirty="0"/>
              <a:t>(), v2_dump(), </a:t>
            </a:r>
            <a:r>
              <a:rPr lang="en-US" sz="2000" dirty="0" err="1"/>
              <a:t>xarr</a:t>
            </a:r>
            <a:r>
              <a:rPr lang="en-US" sz="2000" dirty="0"/>
              <a:t>(), </a:t>
            </a:r>
            <a:r>
              <a:rPr lang="en-US" sz="2000" dirty="0" err="1"/>
              <a:t>xarrj</a:t>
            </a:r>
            <a:r>
              <a:rPr lang="en-US" sz="2000" dirty="0"/>
              <a:t>(), </a:t>
            </a:r>
            <a:r>
              <a:rPr lang="en-US" sz="2000" dirty="0" err="1"/>
              <a:t>xadd</a:t>
            </a:r>
            <a:r>
              <a:rPr lang="en-US" sz="2000" dirty="0"/>
              <a:t>(), </a:t>
            </a:r>
            <a:r>
              <a:rPr lang="en-US" sz="2000" dirty="0" err="1"/>
              <a:t>xget</a:t>
            </a:r>
            <a:r>
              <a:rPr lang="en-US" sz="2000" dirty="0"/>
              <a:t>(), </a:t>
            </a:r>
            <a:r>
              <a:rPr lang="en-US" sz="2000" dirty="0" err="1"/>
              <a:t>xpost</a:t>
            </a:r>
            <a:r>
              <a:rPr lang="en-US" sz="2000" dirty="0"/>
              <a:t>(), </a:t>
            </a:r>
            <a:r>
              <a:rPr lang="en-US" sz="2000" dirty="0" err="1"/>
              <a:t>parseUrl</a:t>
            </a:r>
            <a:r>
              <a:rPr lang="en-US" sz="2000" dirty="0" smtClean="0"/>
              <a:t>().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5825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5486"/>
            <a:ext cx="8229600" cy="857250"/>
          </a:xfrm>
        </p:spPr>
        <p:txBody>
          <a:bodyPr/>
          <a:lstStyle/>
          <a:p>
            <a:r>
              <a:rPr lang="ru-RU" dirty="0" smtClean="0"/>
              <a:t>Практика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1109537"/>
            <a:ext cx="686186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Написать простой </a:t>
            </a:r>
            <a:r>
              <a:rPr lang="en-US" sz="2000" dirty="0" smtClean="0"/>
              <a:t>SQL </a:t>
            </a:r>
            <a:r>
              <a:rPr lang="ru-RU" sz="2000" dirty="0" smtClean="0"/>
              <a:t>запрос к БД с помощью глобальной переменной </a:t>
            </a:r>
            <a:r>
              <a:rPr lang="en-US" sz="2000" dirty="0" smtClean="0"/>
              <a:t>$</a:t>
            </a:r>
            <a:r>
              <a:rPr lang="en-US" sz="2000" dirty="0" err="1" smtClean="0"/>
              <a:t>iodb</a:t>
            </a:r>
            <a:r>
              <a:rPr lang="en-US" sz="20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Получить данные о пользователе через глобальную переменную </a:t>
            </a:r>
            <a:r>
              <a:rPr lang="en-US" sz="2000" dirty="0" smtClean="0"/>
              <a:t>$</a:t>
            </a:r>
            <a:r>
              <a:rPr lang="en-US" sz="2000" dirty="0" err="1" smtClean="0"/>
              <a:t>ioSession</a:t>
            </a:r>
            <a:r>
              <a:rPr lang="ru-RU" sz="2000" dirty="0" smtClean="0"/>
              <a:t>.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000" dirty="0"/>
              <a:t>Получить </a:t>
            </a:r>
            <a:r>
              <a:rPr lang="en-US" sz="2000" dirty="0"/>
              <a:t>URL </a:t>
            </a:r>
            <a:r>
              <a:rPr lang="ru-RU" sz="2000" dirty="0"/>
              <a:t>адреса проектов через глобальную переменную </a:t>
            </a:r>
            <a:r>
              <a:rPr lang="en-US" sz="2000" dirty="0"/>
              <a:t>$</a:t>
            </a:r>
            <a:r>
              <a:rPr lang="en-US" sz="2000" dirty="0" err="1"/>
              <a:t>ioProjects</a:t>
            </a:r>
            <a:r>
              <a:rPr lang="ru-RU" sz="20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Создать обработчики следующих ссылок: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/>
              <a:t>/profile </a:t>
            </a:r>
            <a:r>
              <a:rPr lang="ru-RU" sz="2000" dirty="0" smtClean="0"/>
              <a:t>(вывести </a:t>
            </a:r>
            <a:r>
              <a:rPr lang="en-US" sz="2000" dirty="0" smtClean="0"/>
              <a:t>$</a:t>
            </a:r>
            <a:r>
              <a:rPr lang="en-US" sz="2000" dirty="0" err="1" smtClean="0"/>
              <a:t>ioSession</a:t>
            </a:r>
            <a:r>
              <a:rPr lang="en-US" sz="2000" dirty="0" smtClean="0"/>
              <a:t>-&gt;user)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/>
              <a:t>/projects (</a:t>
            </a:r>
            <a:r>
              <a:rPr lang="ru-RU" sz="2000" dirty="0" smtClean="0"/>
              <a:t>вывести </a:t>
            </a:r>
            <a:r>
              <a:rPr lang="en-US" sz="2000" dirty="0" smtClean="0"/>
              <a:t>$</a:t>
            </a:r>
            <a:r>
              <a:rPr lang="en-US" sz="2000" dirty="0" err="1" smtClean="0"/>
              <a:t>ioProjects</a:t>
            </a:r>
            <a:r>
              <a:rPr lang="en-US" sz="2000" dirty="0" smtClean="0"/>
              <a:t>)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/>
              <a:t>/calculator/</a:t>
            </a:r>
            <a:r>
              <a:rPr lang="en-US" sz="2000" dirty="0" err="1" smtClean="0"/>
              <a:t>plus?a</a:t>
            </a:r>
            <a:r>
              <a:rPr lang="en-US" sz="2000" dirty="0" smtClean="0"/>
              <a:t>=5&amp;b=2 (</a:t>
            </a:r>
            <a:r>
              <a:rPr lang="ru-RU" sz="2000" dirty="0" smtClean="0"/>
              <a:t>вывести сумму</a:t>
            </a:r>
            <a:r>
              <a:rPr lang="en-US" sz="2000" dirty="0" smtClean="0"/>
              <a:t> a </a:t>
            </a:r>
            <a:r>
              <a:rPr lang="ru-RU" sz="2000" dirty="0" smtClean="0"/>
              <a:t>и </a:t>
            </a:r>
            <a:r>
              <a:rPr lang="en-US" sz="2000" dirty="0" smtClean="0"/>
              <a:t>b)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/>
              <a:t>/calculator/</a:t>
            </a:r>
            <a:r>
              <a:rPr lang="en-US" sz="2000" dirty="0" err="1" smtClean="0"/>
              <a:t>minus?a</a:t>
            </a:r>
            <a:r>
              <a:rPr lang="en-US" sz="2000" dirty="0" smtClean="0"/>
              <a:t>=5&amp;b=2</a:t>
            </a:r>
            <a:r>
              <a:rPr lang="ru-RU" sz="2000" dirty="0" smtClean="0"/>
              <a:t> (вывести разность </a:t>
            </a:r>
            <a:r>
              <a:rPr lang="en-US" sz="2000" dirty="0" smtClean="0"/>
              <a:t>a</a:t>
            </a:r>
            <a:r>
              <a:rPr lang="ru-RU" sz="2000" dirty="0" smtClean="0"/>
              <a:t> и </a:t>
            </a:r>
            <a:r>
              <a:rPr lang="en-US" sz="2000" dirty="0" smtClean="0"/>
              <a:t>b</a:t>
            </a:r>
            <a:r>
              <a:rPr lang="ru-RU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5923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проекта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1372977" y="1849348"/>
            <a:ext cx="5549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bin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65369" y="987574"/>
            <a:ext cx="9944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Project</a:t>
            </a:r>
            <a:endParaRPr lang="ru-RU" sz="2200" dirty="0"/>
          </a:p>
        </p:txBody>
      </p:sp>
      <p:sp>
        <p:nvSpPr>
          <p:cNvPr id="59" name="TextBox 58"/>
          <p:cNvSpPr txBox="1"/>
          <p:nvPr/>
        </p:nvSpPr>
        <p:spPr>
          <a:xfrm>
            <a:off x="755576" y="1418461"/>
            <a:ext cx="6142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app</a:t>
            </a:r>
            <a:endParaRPr lang="ru-RU" sz="2200" dirty="0"/>
          </a:p>
        </p:txBody>
      </p:sp>
      <p:sp>
        <p:nvSpPr>
          <p:cNvPr id="60" name="TextBox 59"/>
          <p:cNvSpPr txBox="1"/>
          <p:nvPr/>
        </p:nvSpPr>
        <p:spPr>
          <a:xfrm>
            <a:off x="3889841" y="1418457"/>
            <a:ext cx="8427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cache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672865" y="1418457"/>
            <a:ext cx="1219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template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372976" y="2199516"/>
            <a:ext cx="7232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class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371557" y="2559556"/>
            <a:ext cx="13313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controller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370888" y="4359756"/>
            <a:ext cx="7379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view</a:t>
            </a:r>
            <a:endParaRPr lang="ru-RU" sz="2200" dirty="0"/>
          </a:p>
        </p:txBody>
      </p:sp>
      <p:sp>
        <p:nvSpPr>
          <p:cNvPr id="65" name="TextBox 64"/>
          <p:cNvSpPr txBox="1"/>
          <p:nvPr/>
        </p:nvSpPr>
        <p:spPr>
          <a:xfrm>
            <a:off x="1370888" y="2919596"/>
            <a:ext cx="7037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cron</a:t>
            </a:r>
            <a:endParaRPr lang="ru-RU" sz="2200" dirty="0"/>
          </a:p>
        </p:txBody>
      </p:sp>
      <p:sp>
        <p:nvSpPr>
          <p:cNvPr id="66" name="TextBox 65"/>
          <p:cNvSpPr txBox="1"/>
          <p:nvPr/>
        </p:nvSpPr>
        <p:spPr>
          <a:xfrm>
            <a:off x="1370888" y="3279636"/>
            <a:ext cx="3978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io</a:t>
            </a:r>
            <a:endParaRPr lang="ru-RU" sz="2200" dirty="0"/>
          </a:p>
        </p:txBody>
      </p:sp>
      <p:sp>
        <p:nvSpPr>
          <p:cNvPr id="67" name="TextBox 66"/>
          <p:cNvSpPr txBox="1"/>
          <p:nvPr/>
        </p:nvSpPr>
        <p:spPr>
          <a:xfrm>
            <a:off x="1370888" y="3639676"/>
            <a:ext cx="4603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lib</a:t>
            </a:r>
            <a:endParaRPr lang="ru-RU" sz="2200" dirty="0"/>
          </a:p>
        </p:txBody>
      </p:sp>
      <p:sp>
        <p:nvSpPr>
          <p:cNvPr id="75" name="TextBox 74"/>
          <p:cNvSpPr txBox="1"/>
          <p:nvPr/>
        </p:nvSpPr>
        <p:spPr>
          <a:xfrm>
            <a:off x="1370888" y="3999716"/>
            <a:ext cx="9124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model</a:t>
            </a:r>
            <a:endParaRPr lang="ru-RU" sz="2200" dirty="0"/>
          </a:p>
        </p:txBody>
      </p:sp>
      <p:cxnSp>
        <p:nvCxnSpPr>
          <p:cNvPr id="77" name="Соединительная линия уступом 76"/>
          <p:cNvCxnSpPr>
            <a:stCxn id="59" idx="2"/>
            <a:endCxn id="56" idx="1"/>
          </p:cNvCxnSpPr>
          <p:nvPr/>
        </p:nvCxnSpPr>
        <p:spPr>
          <a:xfrm rot="16200000" flipH="1">
            <a:off x="1110122" y="1801937"/>
            <a:ext cx="215444" cy="31026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Соединительная линия уступом 77"/>
          <p:cNvCxnSpPr>
            <a:stCxn id="59" idx="2"/>
            <a:endCxn id="62" idx="1"/>
          </p:cNvCxnSpPr>
          <p:nvPr/>
        </p:nvCxnSpPr>
        <p:spPr>
          <a:xfrm rot="16200000" flipH="1">
            <a:off x="935038" y="1977022"/>
            <a:ext cx="565612" cy="31026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Соединительная линия уступом 79"/>
          <p:cNvCxnSpPr>
            <a:stCxn id="59" idx="2"/>
            <a:endCxn id="63" idx="1"/>
          </p:cNvCxnSpPr>
          <p:nvPr/>
        </p:nvCxnSpPr>
        <p:spPr>
          <a:xfrm rot="16200000" flipH="1">
            <a:off x="754308" y="2157751"/>
            <a:ext cx="925652" cy="30884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Соединительная линия уступом 80"/>
          <p:cNvCxnSpPr>
            <a:stCxn id="59" idx="2"/>
            <a:endCxn id="65" idx="1"/>
          </p:cNvCxnSpPr>
          <p:nvPr/>
        </p:nvCxnSpPr>
        <p:spPr>
          <a:xfrm rot="16200000" flipH="1">
            <a:off x="573954" y="2338106"/>
            <a:ext cx="128569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Соединительная линия уступом 82"/>
          <p:cNvCxnSpPr>
            <a:stCxn id="59" idx="2"/>
            <a:endCxn id="66" idx="1"/>
          </p:cNvCxnSpPr>
          <p:nvPr/>
        </p:nvCxnSpPr>
        <p:spPr>
          <a:xfrm rot="16200000" flipH="1">
            <a:off x="393934" y="2518126"/>
            <a:ext cx="164573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>
            <a:stCxn id="59" idx="2"/>
            <a:endCxn id="67" idx="1"/>
          </p:cNvCxnSpPr>
          <p:nvPr/>
        </p:nvCxnSpPr>
        <p:spPr>
          <a:xfrm rot="16200000" flipH="1">
            <a:off x="213914" y="2698146"/>
            <a:ext cx="200577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Соединительная линия уступом 85"/>
          <p:cNvCxnSpPr>
            <a:stCxn id="59" idx="2"/>
            <a:endCxn id="75" idx="1"/>
          </p:cNvCxnSpPr>
          <p:nvPr/>
        </p:nvCxnSpPr>
        <p:spPr>
          <a:xfrm rot="16200000" flipH="1">
            <a:off x="33894" y="2878166"/>
            <a:ext cx="236581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Соединительная линия уступом 86"/>
          <p:cNvCxnSpPr>
            <a:stCxn id="59" idx="2"/>
            <a:endCxn id="64" idx="1"/>
          </p:cNvCxnSpPr>
          <p:nvPr/>
        </p:nvCxnSpPr>
        <p:spPr>
          <a:xfrm rot="16200000" flipH="1">
            <a:off x="-146126" y="3058186"/>
            <a:ext cx="272585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3897193" y="4287748"/>
            <a:ext cx="9400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systpls</a:t>
            </a:r>
            <a:endParaRPr lang="en-US" sz="2200" dirty="0" smtClean="0"/>
          </a:p>
        </p:txBody>
      </p:sp>
      <p:sp>
        <p:nvSpPr>
          <p:cNvPr id="90" name="TextBox 89"/>
          <p:cNvSpPr txBox="1"/>
          <p:nvPr/>
        </p:nvSpPr>
        <p:spPr>
          <a:xfrm>
            <a:off x="3886928" y="1767468"/>
            <a:ext cx="11160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ckfinder</a:t>
            </a:r>
            <a:endParaRPr lang="en-US" sz="2200" dirty="0" smtClean="0"/>
          </a:p>
        </p:txBody>
      </p:sp>
      <p:sp>
        <p:nvSpPr>
          <p:cNvPr id="92" name="TextBox 91"/>
          <p:cNvSpPr txBox="1"/>
          <p:nvPr/>
        </p:nvSpPr>
        <p:spPr>
          <a:xfrm>
            <a:off x="3889841" y="2127508"/>
            <a:ext cx="5245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css</a:t>
            </a:r>
            <a:endParaRPr lang="en-US" sz="2200" dirty="0" smtClean="0"/>
          </a:p>
        </p:txBody>
      </p:sp>
      <p:sp>
        <p:nvSpPr>
          <p:cNvPr id="93" name="TextBox 92"/>
          <p:cNvSpPr txBox="1"/>
          <p:nvPr/>
        </p:nvSpPr>
        <p:spPr>
          <a:xfrm>
            <a:off x="3889841" y="2490591"/>
            <a:ext cx="11176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elFinder</a:t>
            </a:r>
            <a:endParaRPr lang="en-US" sz="2200" dirty="0" smtClean="0"/>
          </a:p>
        </p:txBody>
      </p:sp>
      <p:sp>
        <p:nvSpPr>
          <p:cNvPr id="95" name="TextBox 94"/>
          <p:cNvSpPr txBox="1"/>
          <p:nvPr/>
        </p:nvSpPr>
        <p:spPr>
          <a:xfrm>
            <a:off x="3897193" y="2854007"/>
            <a:ext cx="6511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files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897193" y="3207047"/>
            <a:ext cx="661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icon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886928" y="3567668"/>
            <a:ext cx="6078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img</a:t>
            </a:r>
            <a:endParaRPr lang="en-US" sz="2200" dirty="0" smtClean="0"/>
          </a:p>
        </p:txBody>
      </p:sp>
      <p:sp>
        <p:nvSpPr>
          <p:cNvPr id="99" name="TextBox 98"/>
          <p:cNvSpPr txBox="1"/>
          <p:nvPr/>
        </p:nvSpPr>
        <p:spPr>
          <a:xfrm>
            <a:off x="3889841" y="3926547"/>
            <a:ext cx="3626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js</a:t>
            </a:r>
            <a:endParaRPr lang="en-US" sz="2200" dirty="0" smtClean="0"/>
          </a:p>
        </p:txBody>
      </p:sp>
      <p:cxnSp>
        <p:nvCxnSpPr>
          <p:cNvPr id="100" name="Соединительная линия уступом 99"/>
          <p:cNvCxnSpPr>
            <a:stCxn id="58" idx="3"/>
            <a:endCxn id="60" idx="1"/>
          </p:cNvCxnSpPr>
          <p:nvPr/>
        </p:nvCxnSpPr>
        <p:spPr>
          <a:xfrm>
            <a:off x="1559808" y="1203018"/>
            <a:ext cx="2330033" cy="430883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Соединительная линия уступом 100"/>
          <p:cNvCxnSpPr>
            <a:stCxn id="58" idx="3"/>
            <a:endCxn id="90" idx="1"/>
          </p:cNvCxnSpPr>
          <p:nvPr/>
        </p:nvCxnSpPr>
        <p:spPr>
          <a:xfrm>
            <a:off x="1559808" y="1203018"/>
            <a:ext cx="2327120" cy="779894"/>
          </a:xfrm>
          <a:prstGeom prst="bentConnector3">
            <a:avLst>
              <a:gd name="adj1" fmla="val 85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Соединительная линия уступом 101"/>
          <p:cNvCxnSpPr>
            <a:stCxn id="58" idx="3"/>
            <a:endCxn id="92" idx="1"/>
          </p:cNvCxnSpPr>
          <p:nvPr/>
        </p:nvCxnSpPr>
        <p:spPr>
          <a:xfrm>
            <a:off x="1559808" y="1203018"/>
            <a:ext cx="2330033" cy="1139934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Соединительная линия уступом 102"/>
          <p:cNvCxnSpPr>
            <a:stCxn id="58" idx="3"/>
            <a:endCxn id="93" idx="1"/>
          </p:cNvCxnSpPr>
          <p:nvPr/>
        </p:nvCxnSpPr>
        <p:spPr>
          <a:xfrm>
            <a:off x="1559808" y="1203018"/>
            <a:ext cx="2330033" cy="1503017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Соединительная линия уступом 103"/>
          <p:cNvCxnSpPr>
            <a:stCxn id="58" idx="3"/>
            <a:endCxn id="95" idx="1"/>
          </p:cNvCxnSpPr>
          <p:nvPr/>
        </p:nvCxnSpPr>
        <p:spPr>
          <a:xfrm>
            <a:off x="1559808" y="1203018"/>
            <a:ext cx="2337385" cy="1866433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Соединительная линия уступом 104"/>
          <p:cNvCxnSpPr>
            <a:stCxn id="58" idx="3"/>
            <a:endCxn id="96" idx="1"/>
          </p:cNvCxnSpPr>
          <p:nvPr/>
        </p:nvCxnSpPr>
        <p:spPr>
          <a:xfrm>
            <a:off x="1559808" y="1203018"/>
            <a:ext cx="2337385" cy="2219473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Соединительная линия уступом 105"/>
          <p:cNvCxnSpPr>
            <a:stCxn id="58" idx="3"/>
            <a:endCxn id="98" idx="1"/>
          </p:cNvCxnSpPr>
          <p:nvPr/>
        </p:nvCxnSpPr>
        <p:spPr>
          <a:xfrm>
            <a:off x="1559808" y="1203018"/>
            <a:ext cx="2327120" cy="2580094"/>
          </a:xfrm>
          <a:prstGeom prst="bentConnector3">
            <a:avLst>
              <a:gd name="adj1" fmla="val 85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Соединительная линия уступом 106"/>
          <p:cNvCxnSpPr>
            <a:stCxn id="58" idx="3"/>
            <a:endCxn id="99" idx="1"/>
          </p:cNvCxnSpPr>
          <p:nvPr/>
        </p:nvCxnSpPr>
        <p:spPr>
          <a:xfrm>
            <a:off x="1559808" y="1203018"/>
            <a:ext cx="2330033" cy="2938973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Соединительная линия уступом 107"/>
          <p:cNvCxnSpPr>
            <a:stCxn id="58" idx="3"/>
            <a:endCxn id="89" idx="1"/>
          </p:cNvCxnSpPr>
          <p:nvPr/>
        </p:nvCxnSpPr>
        <p:spPr>
          <a:xfrm>
            <a:off x="1559808" y="1203018"/>
            <a:ext cx="2337385" cy="3300174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6650582" y="1772985"/>
            <a:ext cx="12253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.</a:t>
            </a:r>
            <a:r>
              <a:rPr lang="en-US" sz="2200" dirty="0" err="1" smtClean="0"/>
              <a:t>htaccess</a:t>
            </a:r>
            <a:endParaRPr lang="en-US" sz="2200" dirty="0" smtClean="0"/>
          </a:p>
        </p:txBody>
      </p:sp>
      <p:sp>
        <p:nvSpPr>
          <p:cNvPr id="110" name="TextBox 109"/>
          <p:cNvSpPr txBox="1"/>
          <p:nvPr/>
        </p:nvSpPr>
        <p:spPr>
          <a:xfrm>
            <a:off x="6660232" y="2127507"/>
            <a:ext cx="12311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cron.php</a:t>
            </a:r>
            <a:endParaRPr lang="en-US" sz="2200" dirty="0" smtClean="0"/>
          </a:p>
        </p:txBody>
      </p:sp>
      <p:sp>
        <p:nvSpPr>
          <p:cNvPr id="111" name="TextBox 110"/>
          <p:cNvSpPr txBox="1"/>
          <p:nvPr/>
        </p:nvSpPr>
        <p:spPr>
          <a:xfrm>
            <a:off x="6660232" y="2473912"/>
            <a:ext cx="11766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conf.php</a:t>
            </a:r>
            <a:endParaRPr lang="en-US" sz="2200" dirty="0" smtClean="0"/>
          </a:p>
        </p:txBody>
      </p:sp>
      <p:sp>
        <p:nvSpPr>
          <p:cNvPr id="112" name="TextBox 111"/>
          <p:cNvSpPr txBox="1"/>
          <p:nvPr/>
        </p:nvSpPr>
        <p:spPr>
          <a:xfrm>
            <a:off x="6669979" y="2816809"/>
            <a:ext cx="1315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index.php</a:t>
            </a:r>
            <a:endParaRPr lang="en-US" sz="2200" dirty="0" smtClean="0"/>
          </a:p>
        </p:txBody>
      </p:sp>
      <p:sp>
        <p:nvSpPr>
          <p:cNvPr id="113" name="TextBox 112"/>
          <p:cNvSpPr txBox="1"/>
          <p:nvPr/>
        </p:nvSpPr>
        <p:spPr>
          <a:xfrm>
            <a:off x="6672865" y="3207046"/>
            <a:ext cx="14416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robots.php</a:t>
            </a:r>
            <a:endParaRPr lang="en-US" sz="2200" dirty="0" smtClean="0"/>
          </a:p>
        </p:txBody>
      </p:sp>
      <p:sp>
        <p:nvSpPr>
          <p:cNvPr id="114" name="TextBox 113"/>
          <p:cNvSpPr txBox="1"/>
          <p:nvPr/>
        </p:nvSpPr>
        <p:spPr>
          <a:xfrm>
            <a:off x="6672710" y="3567667"/>
            <a:ext cx="13353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error.html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6660232" y="3926546"/>
            <a:ext cx="17286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mksymlink.sh</a:t>
            </a:r>
            <a:endParaRPr lang="ru-RU" sz="2200" dirty="0"/>
          </a:p>
        </p:txBody>
      </p:sp>
      <p:cxnSp>
        <p:nvCxnSpPr>
          <p:cNvPr id="116" name="Соединительная линия уступом 115"/>
          <p:cNvCxnSpPr>
            <a:stCxn id="58" idx="3"/>
            <a:endCxn id="61" idx="1"/>
          </p:cNvCxnSpPr>
          <p:nvPr/>
        </p:nvCxnSpPr>
        <p:spPr>
          <a:xfrm>
            <a:off x="1559808" y="1203018"/>
            <a:ext cx="5113057" cy="430883"/>
          </a:xfrm>
          <a:prstGeom prst="bentConnector3">
            <a:avLst>
              <a:gd name="adj1" fmla="val 926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Соединительная линия уступом 116"/>
          <p:cNvCxnSpPr>
            <a:stCxn id="58" idx="3"/>
            <a:endCxn id="109" idx="1"/>
          </p:cNvCxnSpPr>
          <p:nvPr/>
        </p:nvCxnSpPr>
        <p:spPr>
          <a:xfrm>
            <a:off x="1559808" y="1203018"/>
            <a:ext cx="5090774" cy="785411"/>
          </a:xfrm>
          <a:prstGeom prst="bentConnector3">
            <a:avLst>
              <a:gd name="adj1" fmla="val 930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Соединительная линия уступом 117"/>
          <p:cNvCxnSpPr>
            <a:stCxn id="58" idx="3"/>
            <a:endCxn id="110" idx="1"/>
          </p:cNvCxnSpPr>
          <p:nvPr/>
        </p:nvCxnSpPr>
        <p:spPr>
          <a:xfrm>
            <a:off x="1559808" y="1203018"/>
            <a:ext cx="5100424" cy="1139933"/>
          </a:xfrm>
          <a:prstGeom prst="bentConnector3">
            <a:avLst>
              <a:gd name="adj1" fmla="val 927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Соединительная линия уступом 118"/>
          <p:cNvCxnSpPr>
            <a:stCxn id="58" idx="3"/>
            <a:endCxn id="111" idx="1"/>
          </p:cNvCxnSpPr>
          <p:nvPr/>
        </p:nvCxnSpPr>
        <p:spPr>
          <a:xfrm>
            <a:off x="1559808" y="1203018"/>
            <a:ext cx="5100424" cy="1486338"/>
          </a:xfrm>
          <a:prstGeom prst="bentConnector3">
            <a:avLst>
              <a:gd name="adj1" fmla="val 929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Соединительная линия уступом 119"/>
          <p:cNvCxnSpPr>
            <a:stCxn id="58" idx="3"/>
            <a:endCxn id="112" idx="1"/>
          </p:cNvCxnSpPr>
          <p:nvPr/>
        </p:nvCxnSpPr>
        <p:spPr>
          <a:xfrm>
            <a:off x="1559808" y="1203018"/>
            <a:ext cx="5110171" cy="1829235"/>
          </a:xfrm>
          <a:prstGeom prst="bentConnector3">
            <a:avLst>
              <a:gd name="adj1" fmla="val 9270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Соединительная линия уступом 120"/>
          <p:cNvCxnSpPr>
            <a:stCxn id="58" idx="3"/>
            <a:endCxn id="113" idx="1"/>
          </p:cNvCxnSpPr>
          <p:nvPr/>
        </p:nvCxnSpPr>
        <p:spPr>
          <a:xfrm>
            <a:off x="1559808" y="1203018"/>
            <a:ext cx="5113057" cy="2219472"/>
          </a:xfrm>
          <a:prstGeom prst="bentConnector3">
            <a:avLst>
              <a:gd name="adj1" fmla="val 926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Соединительная линия уступом 121"/>
          <p:cNvCxnSpPr>
            <a:stCxn id="58" idx="3"/>
            <a:endCxn id="114" idx="1"/>
          </p:cNvCxnSpPr>
          <p:nvPr/>
        </p:nvCxnSpPr>
        <p:spPr>
          <a:xfrm>
            <a:off x="1559808" y="1203018"/>
            <a:ext cx="5112902" cy="2580093"/>
          </a:xfrm>
          <a:prstGeom prst="bentConnector3">
            <a:avLst>
              <a:gd name="adj1" fmla="val 926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Соединительная линия уступом 122"/>
          <p:cNvCxnSpPr>
            <a:stCxn id="58" idx="3"/>
            <a:endCxn id="115" idx="1"/>
          </p:cNvCxnSpPr>
          <p:nvPr/>
        </p:nvCxnSpPr>
        <p:spPr>
          <a:xfrm>
            <a:off x="1559808" y="1203018"/>
            <a:ext cx="5100424" cy="2938972"/>
          </a:xfrm>
          <a:prstGeom prst="bentConnector3">
            <a:avLst>
              <a:gd name="adj1" fmla="val 929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Соединительная линия уступом 123"/>
          <p:cNvCxnSpPr>
            <a:stCxn id="58" idx="3"/>
            <a:endCxn id="59" idx="3"/>
          </p:cNvCxnSpPr>
          <p:nvPr/>
        </p:nvCxnSpPr>
        <p:spPr>
          <a:xfrm flipH="1">
            <a:off x="1369847" y="1203018"/>
            <a:ext cx="189961" cy="430887"/>
          </a:xfrm>
          <a:prstGeom prst="bentConnector3">
            <a:avLst>
              <a:gd name="adj1" fmla="val -12034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1369200" y="4712613"/>
            <a:ext cx="7617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i.php</a:t>
            </a:r>
            <a:endParaRPr lang="ru-RU" sz="2200" dirty="0"/>
          </a:p>
        </p:txBody>
      </p:sp>
      <p:cxnSp>
        <p:nvCxnSpPr>
          <p:cNvPr id="126" name="Соединительная линия уступом 125"/>
          <p:cNvCxnSpPr>
            <a:stCxn id="59" idx="2"/>
            <a:endCxn id="125" idx="1"/>
          </p:cNvCxnSpPr>
          <p:nvPr/>
        </p:nvCxnSpPr>
        <p:spPr>
          <a:xfrm rot="16200000" flipH="1">
            <a:off x="-323398" y="3235458"/>
            <a:ext cx="3078709" cy="30648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50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ru-RU" dirty="0" smtClean="0"/>
              <a:t>Доступ к участкам проекта</a:t>
            </a:r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217066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91153" y="1131590"/>
            <a:ext cx="6142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a</a:t>
            </a:r>
            <a:r>
              <a:rPr lang="en-US" sz="2200" dirty="0" smtClean="0"/>
              <a:t>pp</a:t>
            </a:r>
          </a:p>
          <a:p>
            <a:pPr algn="ctr"/>
            <a:r>
              <a:rPr lang="en-US" sz="2200" dirty="0" err="1" smtClean="0"/>
              <a:t>io</a:t>
            </a:r>
            <a:endParaRPr lang="ru-RU" sz="2200" dirty="0"/>
          </a:p>
        </p:txBody>
      </p:sp>
      <p:sp>
        <p:nvSpPr>
          <p:cNvPr id="21" name="TextBox 20"/>
          <p:cNvSpPr txBox="1"/>
          <p:nvPr/>
        </p:nvSpPr>
        <p:spPr>
          <a:xfrm>
            <a:off x="467544" y="2069435"/>
            <a:ext cx="146149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com</a:t>
            </a:r>
          </a:p>
          <a:p>
            <a:pPr algn="ctr"/>
            <a:r>
              <a:rPr lang="en-US" sz="2200" dirty="0" err="1" smtClean="0"/>
              <a:t>com.notice</a:t>
            </a:r>
            <a:endParaRPr lang="en-US" sz="2200" dirty="0" smtClean="0"/>
          </a:p>
          <a:p>
            <a:pPr algn="ctr"/>
            <a:r>
              <a:rPr lang="en-US" sz="2200" dirty="0" err="1" smtClean="0"/>
              <a:t>crm</a:t>
            </a:r>
            <a:endParaRPr lang="en-US" sz="2200" dirty="0" smtClean="0"/>
          </a:p>
          <a:p>
            <a:pPr algn="ctr"/>
            <a:r>
              <a:rPr lang="en-US" sz="2200" dirty="0" smtClean="0"/>
              <a:t>ticket</a:t>
            </a:r>
          </a:p>
          <a:p>
            <a:pPr algn="ctr"/>
            <a:r>
              <a:rPr lang="en-US" sz="2200" dirty="0" err="1" smtClean="0"/>
              <a:t>bmc.trade</a:t>
            </a:r>
            <a:endParaRPr lang="en-US" sz="2200" dirty="0" smtClean="0"/>
          </a:p>
          <a:p>
            <a:pPr algn="ctr"/>
            <a:r>
              <a:rPr lang="en-US" sz="2200" dirty="0" smtClean="0"/>
              <a:t>…</a:t>
            </a:r>
            <a:endParaRPr lang="ru-RU" sz="22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87350" y="1995686"/>
            <a:ext cx="1231106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Кольцо 23"/>
          <p:cNvSpPr/>
          <p:nvPr/>
        </p:nvSpPr>
        <p:spPr>
          <a:xfrm>
            <a:off x="2073050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90574" y="2161767"/>
            <a:ext cx="129881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controller</a:t>
            </a:r>
          </a:p>
          <a:p>
            <a:pPr algn="ctr"/>
            <a:r>
              <a:rPr lang="en-US" sz="2200" dirty="0" smtClean="0"/>
              <a:t>class</a:t>
            </a:r>
          </a:p>
          <a:p>
            <a:pPr algn="ctr"/>
            <a:r>
              <a:rPr lang="en-US" sz="2200" dirty="0" smtClean="0"/>
              <a:t>model</a:t>
            </a:r>
          </a:p>
          <a:p>
            <a:pPr algn="ctr"/>
            <a:r>
              <a:rPr lang="en-US" sz="2200" dirty="0" smtClean="0"/>
              <a:t>view</a:t>
            </a:r>
            <a:endParaRPr lang="ru-RU" sz="2200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3707904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Кольцо 26"/>
          <p:cNvSpPr/>
          <p:nvPr/>
        </p:nvSpPr>
        <p:spPr>
          <a:xfrm>
            <a:off x="3563888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30590" y="1823212"/>
            <a:ext cx="1809983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200" dirty="0" smtClean="0"/>
              <a:t>папка</a:t>
            </a:r>
          </a:p>
          <a:p>
            <a:pPr algn="ctr"/>
            <a:r>
              <a:rPr lang="ru-RU" sz="2200" dirty="0" smtClean="0"/>
              <a:t>или</a:t>
            </a:r>
          </a:p>
          <a:p>
            <a:pPr algn="ctr"/>
            <a:r>
              <a:rPr lang="ru-RU" sz="2200" dirty="0" smtClean="0"/>
              <a:t>папки</a:t>
            </a:r>
          </a:p>
          <a:p>
            <a:pPr algn="ctr"/>
            <a:r>
              <a:rPr lang="ru-RU" sz="2200" dirty="0" smtClean="0"/>
              <a:t>разделяемые</a:t>
            </a:r>
          </a:p>
          <a:p>
            <a:pPr algn="ctr"/>
            <a:r>
              <a:rPr lang="ru-RU" sz="2200" dirty="0" smtClean="0"/>
              <a:t>точкой</a:t>
            </a:r>
            <a:endParaRPr lang="ru-RU" sz="2200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5774806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Кольцо 29"/>
          <p:cNvSpPr/>
          <p:nvPr/>
        </p:nvSpPr>
        <p:spPr>
          <a:xfrm>
            <a:off x="5630790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90830" y="2331043"/>
            <a:ext cx="10154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имя файла</a:t>
            </a:r>
            <a:endParaRPr lang="ru-RU" sz="2200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7236296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Кольцо 32"/>
          <p:cNvSpPr/>
          <p:nvPr/>
        </p:nvSpPr>
        <p:spPr>
          <a:xfrm>
            <a:off x="7092280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80312" y="2331042"/>
            <a:ext cx="13035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/>
              <a:t>и</a:t>
            </a:r>
            <a:r>
              <a:rPr lang="ru-RU" sz="2200" dirty="0" smtClean="0"/>
              <a:t>мя функции</a:t>
            </a:r>
            <a:endParaRPr lang="ru-RU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7454161" y="1131590"/>
            <a:ext cx="11558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т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олько для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class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model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91780" y="4227934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app.model.hello.world</a:t>
            </a:r>
            <a:endParaRPr lang="en-US" dirty="0" smtClean="0"/>
          </a:p>
          <a:p>
            <a:pPr algn="ctr"/>
            <a:r>
              <a:rPr lang="en-US" dirty="0" smtClean="0"/>
              <a:t>com.class.cms.widgets.dbsearch2</a:t>
            </a:r>
          </a:p>
          <a:p>
            <a:pPr algn="ctr"/>
            <a:r>
              <a:rPr lang="en-US" dirty="0" err="1" smtClean="0"/>
              <a:t>io.view.global.anyfile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713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Администратор\Desktop\Без имени-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618" y="3072184"/>
            <a:ext cx="3776208" cy="19607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Администратор\Desktop\Без имени-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2139702"/>
            <a:ext cx="3268650" cy="25302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952054" y="137220"/>
            <a:ext cx="1880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testController.php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691353" y="2656719"/>
            <a:ext cx="3766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app.view.test.example</a:t>
            </a:r>
            <a:r>
              <a:rPr lang="en-US" dirty="0" smtClean="0"/>
              <a:t> (example.html)</a:t>
            </a:r>
            <a:endParaRPr lang="ru-RU" dirty="0"/>
          </a:p>
        </p:txBody>
      </p:sp>
      <p:pic>
        <p:nvPicPr>
          <p:cNvPr id="2053" name="Picture 5" descr="C:\Users\Администратор\Desktop\Без имени-6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478" y="552684"/>
            <a:ext cx="3141348" cy="19607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6" descr="C:\Users\Администратор\Desktop\Без имени-3.p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42237"/>
          <a:stretch/>
        </p:blipFill>
        <p:spPr bwMode="auto">
          <a:xfrm>
            <a:off x="323528" y="792395"/>
            <a:ext cx="4129144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xtBox 45"/>
          <p:cNvSpPr txBox="1"/>
          <p:nvPr/>
        </p:nvSpPr>
        <p:spPr>
          <a:xfrm>
            <a:off x="1833328" y="1231839"/>
            <a:ext cx="2225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http://site.kz/test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064" name="Соединительная линия уступом 2063"/>
          <p:cNvCxnSpPr>
            <a:stCxn id="2060" idx="3"/>
            <a:endCxn id="2053" idx="1"/>
          </p:cNvCxnSpPr>
          <p:nvPr/>
        </p:nvCxnSpPr>
        <p:spPr>
          <a:xfrm>
            <a:off x="4452672" y="1211495"/>
            <a:ext cx="868806" cy="321589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6" name="Соединительная линия уступом 2065"/>
          <p:cNvCxnSpPr>
            <a:stCxn id="12" idx="6"/>
            <a:endCxn id="2052" idx="3"/>
          </p:cNvCxnSpPr>
          <p:nvPr/>
        </p:nvCxnSpPr>
        <p:spPr>
          <a:xfrm>
            <a:off x="7832249" y="1762450"/>
            <a:ext cx="630577" cy="2290134"/>
          </a:xfrm>
          <a:prstGeom prst="bentConnector3">
            <a:avLst>
              <a:gd name="adj1" fmla="val 13625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9" name="Соединительная линия уступом 2068"/>
          <p:cNvCxnSpPr>
            <a:stCxn id="2052" idx="1"/>
            <a:endCxn id="2051" idx="3"/>
          </p:cNvCxnSpPr>
          <p:nvPr/>
        </p:nvCxnSpPr>
        <p:spPr>
          <a:xfrm rot="10800000">
            <a:off x="3808202" y="3404846"/>
            <a:ext cx="878417" cy="647738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Кольцо 11"/>
          <p:cNvSpPr/>
          <p:nvPr/>
        </p:nvSpPr>
        <p:spPr>
          <a:xfrm>
            <a:off x="7544217" y="1630595"/>
            <a:ext cx="288032" cy="263709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02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52054" y="137220"/>
            <a:ext cx="1880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testController.php</a:t>
            </a:r>
            <a:endParaRPr lang="ru-RU" dirty="0"/>
          </a:p>
        </p:txBody>
      </p:sp>
      <p:pic>
        <p:nvPicPr>
          <p:cNvPr id="2053" name="Picture 5" descr="C:\Users\Администратор\Desktop\Без имени-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478" y="552684"/>
            <a:ext cx="3141348" cy="19607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6" descr="C:\Users\Администратор\Desktop\Без имени-3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42237"/>
          <a:stretch/>
        </p:blipFill>
        <p:spPr bwMode="auto">
          <a:xfrm>
            <a:off x="323528" y="792395"/>
            <a:ext cx="4129144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xtBox 45"/>
          <p:cNvSpPr txBox="1"/>
          <p:nvPr/>
        </p:nvSpPr>
        <p:spPr>
          <a:xfrm>
            <a:off x="1833328" y="1231839"/>
            <a:ext cx="2225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http://site.kz/test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064" name="Соединительная линия уступом 2063"/>
          <p:cNvCxnSpPr>
            <a:stCxn id="2060" idx="3"/>
            <a:endCxn id="2053" idx="1"/>
          </p:cNvCxnSpPr>
          <p:nvPr/>
        </p:nvCxnSpPr>
        <p:spPr>
          <a:xfrm>
            <a:off x="4452672" y="1211495"/>
            <a:ext cx="868806" cy="321589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6" name="Соединительная линия уступом 2065"/>
          <p:cNvCxnSpPr>
            <a:endCxn id="12" idx="3"/>
          </p:cNvCxnSpPr>
          <p:nvPr/>
        </p:nvCxnSpPr>
        <p:spPr>
          <a:xfrm rot="16200000" flipH="1">
            <a:off x="6930783" y="2823399"/>
            <a:ext cx="1821993" cy="405951"/>
          </a:xfrm>
          <a:prstGeom prst="bentConnector4">
            <a:avLst>
              <a:gd name="adj1" fmla="val 37762"/>
              <a:gd name="adj2" fmla="val 251019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9" name="Соединительная линия уступом 2068"/>
          <p:cNvCxnSpPr>
            <a:stCxn id="12" idx="1"/>
            <a:endCxn id="13" idx="3"/>
          </p:cNvCxnSpPr>
          <p:nvPr/>
        </p:nvCxnSpPr>
        <p:spPr>
          <a:xfrm rot="10800000">
            <a:off x="3750732" y="3420110"/>
            <a:ext cx="1988815" cy="517263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9546" y="3075806"/>
            <a:ext cx="2305209" cy="17231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71" y="2209238"/>
            <a:ext cx="3240360" cy="242174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79" y="2922111"/>
            <a:ext cx="1901389" cy="1543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Кольцо 21"/>
          <p:cNvSpPr/>
          <p:nvPr/>
        </p:nvSpPr>
        <p:spPr>
          <a:xfrm>
            <a:off x="7494788" y="1851670"/>
            <a:ext cx="288032" cy="263709"/>
          </a:xfrm>
          <a:prstGeom prst="don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64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631903" y="267494"/>
            <a:ext cx="1880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testController.php</a:t>
            </a:r>
            <a:endParaRPr lang="ru-RU" dirty="0"/>
          </a:p>
        </p:txBody>
      </p:sp>
      <p:pic>
        <p:nvPicPr>
          <p:cNvPr id="2053" name="Picture 5" descr="C:\Users\Администратор\Desktop\Без имени-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1900" y="771550"/>
            <a:ext cx="6580201" cy="410729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119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Controller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Обработчик </a:t>
            </a:r>
            <a:r>
              <a:rPr lang="en-US" dirty="0" smtClean="0"/>
              <a:t>URL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88565" y="3459653"/>
            <a:ext cx="776687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actionHelloWorld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(…){…}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mainController.php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actionWorld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(…){…}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helloController.php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unction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actionIndex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(…){…}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helloWorldController.php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actionIndex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(…){…} in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hello/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worldController.php</a:t>
            </a:r>
            <a:endParaRPr lang="ru-RU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ru-RU" dirty="0" smtClean="0">
                <a:latin typeface="Courier New" pitchFamily="49" charset="0"/>
                <a:cs typeface="Courier New" pitchFamily="49" charset="0"/>
              </a:rPr>
              <a:t>условия в перечисленных файлах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27" name="Picture 3" descr="C:\Users\Администратор\Desktop\Без имени-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44" y="1409514"/>
            <a:ext cx="7148513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0437" y="1851670"/>
            <a:ext cx="28696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http://site.kz/helloWorld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1" name="Picture 3" descr="C:\Users\Администратор\Desktop\Без имени-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44" y="2283718"/>
            <a:ext cx="7148513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авая фигурная скобка 11"/>
          <p:cNvSpPr/>
          <p:nvPr/>
        </p:nvSpPr>
        <p:spPr>
          <a:xfrm rot="5400000">
            <a:off x="4617719" y="2454023"/>
            <a:ext cx="504056" cy="1315574"/>
          </a:xfrm>
          <a:prstGeom prst="rightBrace">
            <a:avLst>
              <a:gd name="adj1" fmla="val 10553"/>
              <a:gd name="adj2" fmla="val 50000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авая фигурная скобка 4"/>
          <p:cNvSpPr/>
          <p:nvPr/>
        </p:nvSpPr>
        <p:spPr>
          <a:xfrm rot="5400000">
            <a:off x="4535996" y="1671650"/>
            <a:ext cx="504056" cy="1152128"/>
          </a:xfrm>
          <a:prstGeom prst="rightBrace">
            <a:avLst>
              <a:gd name="adj1" fmla="val 10553"/>
              <a:gd name="adj2" fmla="val 50000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576580" y="2725874"/>
            <a:ext cx="29770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http://site.kz/hello/world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89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Controller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Обработчик </a:t>
            </a:r>
            <a:r>
              <a:rPr lang="en-US" dirty="0" smtClean="0"/>
              <a:t>URL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102140" y="3221563"/>
            <a:ext cx="70775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actionHello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(…){…}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mainController.php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unction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actionIndex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(…){…}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helloController.php</a:t>
            </a:r>
            <a:endParaRPr lang="ru-RU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ru-RU" dirty="0">
                <a:latin typeface="Courier New" pitchFamily="49" charset="0"/>
                <a:cs typeface="Courier New" pitchFamily="49" charset="0"/>
              </a:rPr>
              <a:t>у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словие в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actionIndex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(…){…} in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mainController.php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27" name="Picture 3" descr="C:\Users\Администратор\Desktop\Без имени-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460" y="1982124"/>
            <a:ext cx="7148513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авая фигурная скобка 4"/>
          <p:cNvSpPr/>
          <p:nvPr/>
        </p:nvSpPr>
        <p:spPr>
          <a:xfrm rot="5400000">
            <a:off x="4247964" y="2532292"/>
            <a:ext cx="504056" cy="576064"/>
          </a:xfrm>
          <a:prstGeom prst="rightBrace">
            <a:avLst>
              <a:gd name="adj1" fmla="val 10553"/>
              <a:gd name="adj2" fmla="val 50000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550437" y="2424280"/>
            <a:ext cx="23326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http://site.kz/hello</a:t>
            </a:r>
            <a:endParaRPr lang="ru-RU" sz="1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43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422</TotalTime>
  <Words>637</Words>
  <Application>Microsoft Office PowerPoint</Application>
  <PresentationFormat>Экран (16:9)</PresentationFormat>
  <Paragraphs>169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IO Framework</vt:lpstr>
      <vt:lpstr>Список уроков</vt:lpstr>
      <vt:lpstr>Структура проекта</vt:lpstr>
      <vt:lpstr>Доступ к участкам проекта</vt:lpstr>
      <vt:lpstr>Презентация PowerPoint</vt:lpstr>
      <vt:lpstr>Презентация PowerPoint</vt:lpstr>
      <vt:lpstr>Презентация PowerPoint</vt:lpstr>
      <vt:lpstr>Controller</vt:lpstr>
      <vt:lpstr>Controller</vt:lpstr>
      <vt:lpstr>Controller</vt:lpstr>
      <vt:lpstr>Функция v_dump()</vt:lpstr>
      <vt:lpstr>Функция n_dump()</vt:lpstr>
      <vt:lpstr>Функция v2_dump()</vt:lpstr>
      <vt:lpstr>Функция xarr()</vt:lpstr>
      <vt:lpstr>Функция xarrj()</vt:lpstr>
      <vt:lpstr>Функция xadd()</vt:lpstr>
      <vt:lpstr>Функции xget() и xpost()</vt:lpstr>
      <vt:lpstr>Функция parseUrl()</vt:lpstr>
      <vt:lpstr>Глобальная переменная $ioProjects</vt:lpstr>
      <vt:lpstr>Глобальная переменная $ioSession</vt:lpstr>
      <vt:lpstr>Глобальная переменная $iodb</vt:lpstr>
      <vt:lpstr>Глоб. переменные $ioHash и $ioXCache</vt:lpstr>
      <vt:lpstr>functions.php</vt:lpstr>
      <vt:lpstr>Предыдущая практика</vt:lpstr>
      <vt:lpstr>Практика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Framework</dc:title>
  <dc:creator>Администратор</dc:creator>
  <cp:lastModifiedBy>Администратор</cp:lastModifiedBy>
  <cp:revision>139</cp:revision>
  <dcterms:created xsi:type="dcterms:W3CDTF">2018-01-03T03:29:07Z</dcterms:created>
  <dcterms:modified xsi:type="dcterms:W3CDTF">2019-04-16T08:56:42Z</dcterms:modified>
</cp:coreProperties>
</file>