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284" r:id="rId2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en-US" sz="2500" b="1" u="sng" dirty="0" smtClean="0"/>
              <a:t>1</a:t>
            </a:r>
            <a:r>
              <a:rPr lang="ru-RU" sz="2500" b="1" u="sng" dirty="0" smtClean="0"/>
              <a:t>7</a:t>
            </a:r>
            <a:r>
              <a:rPr lang="ru-RU" sz="2500" dirty="0" smtClean="0"/>
              <a:t> </a:t>
            </a:r>
            <a:r>
              <a:rPr lang="ru-RU" dirty="0" smtClean="0"/>
              <a:t>из 17</a:t>
            </a:r>
            <a:r>
              <a:rPr lang="ru-RU" sz="2500" dirty="0" smtClean="0"/>
              <a:t>:</a:t>
            </a:r>
          </a:p>
          <a:p>
            <a:pPr algn="ctr"/>
            <a:r>
              <a:rPr lang="ru-RU" sz="2500" dirty="0" smtClean="0"/>
              <a:t>Верстка и интеграция шаблонов сайтов</a:t>
            </a:r>
            <a:r>
              <a:rPr lang="en-US" sz="2500" dirty="0" smtClean="0"/>
              <a:t> </a:t>
            </a:r>
            <a:r>
              <a:rPr lang="ru-RU" sz="2500" dirty="0" smtClean="0"/>
              <a:t>с сервисом </a:t>
            </a:r>
            <a:r>
              <a:rPr lang="en-US" sz="2500" dirty="0" smtClean="0"/>
              <a:t>CMS</a:t>
            </a:r>
            <a:r>
              <a:rPr lang="ru-RU" sz="2500" dirty="0" smtClean="0"/>
              <a:t>,</a:t>
            </a:r>
            <a:endParaRPr lang="en-US" sz="2500" dirty="0" smtClean="0"/>
          </a:p>
          <a:p>
            <a:pPr algn="ctr"/>
            <a:r>
              <a:rPr lang="ru-RU" sz="2500" dirty="0" smtClean="0"/>
              <a:t>используя документацию </a:t>
            </a:r>
            <a:r>
              <a:rPr lang="en-US" sz="2500" dirty="0" smtClean="0"/>
              <a:t>docs.kdt.kz/</a:t>
            </a:r>
            <a:r>
              <a:rPr lang="en-US" sz="2500" dirty="0" err="1" smtClean="0"/>
              <a:t>cms</a:t>
            </a:r>
            <a:endParaRPr lang="ru-RU" sz="25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Получение значения из массива по ключу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36280" y="3678872"/>
            <a:ext cx="807144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el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xarr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, “key”, 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defval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”)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75300" y="1995686"/>
            <a:ext cx="399340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{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“key”: “value”,</a:t>
            </a:r>
            <a:endParaRPr lang="en-US" sz="25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66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</a:t>
            </a:r>
            <a:r>
              <a:rPr lang="en-US" dirty="0" smtClean="0"/>
              <a:t>GET </a:t>
            </a:r>
            <a:r>
              <a:rPr lang="ru-RU" dirty="0" smtClean="0"/>
              <a:t>и </a:t>
            </a:r>
            <a:r>
              <a:rPr lang="en-US" dirty="0" smtClean="0"/>
              <a:t>POST </a:t>
            </a:r>
            <a:r>
              <a:rPr lang="ru-RU" dirty="0" smtClean="0"/>
              <a:t>параметров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13361" y="2355726"/>
            <a:ext cx="69172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getelem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xget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getelem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”)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821" y="3246824"/>
            <a:ext cx="749435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postelem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xpost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postelem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”)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5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Объявление пустого массива </a:t>
            </a:r>
            <a:r>
              <a:rPr lang="ru-RU" dirty="0" smtClean="0"/>
              <a:t>и добавление в него значени</a:t>
            </a:r>
            <a:r>
              <a:rPr lang="ru-RU" dirty="0"/>
              <a:t>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7523" y="1851670"/>
            <a:ext cx="46089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arr_elem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[]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523" y="2688334"/>
            <a:ext cx="4608954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arr_elem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xadd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arr_elem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“key”,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“value”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86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420" y="205978"/>
            <a:ext cx="7355160" cy="1141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Совмещенное условие с выводом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787774"/>
            <a:ext cx="46089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 not a ? “b” : “a” 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112" y="2040876"/>
            <a:ext cx="2877711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not a %}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b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else %}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a</a:t>
            </a:r>
            <a:endParaRPr lang="en-US" sz="25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220072" y="1923678"/>
            <a:ext cx="0" cy="2376264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48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420" y="205978"/>
            <a:ext cx="7355160" cy="1141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Совмещенное условие с выводом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9777" y="2787774"/>
            <a:ext cx="34547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 not a ? “b” 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0713" y="2400916"/>
            <a:ext cx="287771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not a %}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b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862641" y="2283718"/>
            <a:ext cx="0" cy="151216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3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 использования функции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63703" y="1995686"/>
            <a:ext cx="441659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v_dump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(variable)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523" y="3010151"/>
            <a:ext cx="46089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v2_dump(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obj_elem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2803" y="4011910"/>
            <a:ext cx="537839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json_encode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arr_elem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5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 использования фильтров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56064" y="1851670"/>
            <a:ext cx="403187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| raw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001" y="2643758"/>
            <a:ext cx="730199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variable |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format_date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d.m.Y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5163" y="3435846"/>
            <a:ext cx="499367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 variable | round(2) 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9541" y="4227934"/>
            <a:ext cx="672491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json_encode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| raw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6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Получаем количество элементов массива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86622" y="2454736"/>
            <a:ext cx="55707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= [2, 3, 5, 8]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8424" y="3246824"/>
            <a:ext cx="364715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| length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46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Циклы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469271"/>
            <a:ext cx="4416594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for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in list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endfor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2803" y="3341479"/>
            <a:ext cx="537839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for key,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elem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in list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endfor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63588" y="3075806"/>
            <a:ext cx="741682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47273" y="1491630"/>
            <a:ext cx="403187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for j in 3..25 %}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endfor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88024" y="1419622"/>
            <a:ext cx="0" cy="151216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67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Подключение </a:t>
            </a:r>
            <a:r>
              <a:rPr lang="en-US" dirty="0" smtClean="0"/>
              <a:t>view </a:t>
            </a:r>
            <a:r>
              <a:rPr lang="ru-RU" dirty="0" smtClean="0"/>
              <a:t>файла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 подключения одного</a:t>
            </a:r>
            <a:r>
              <a:rPr lang="en-US" dirty="0" smtClean="0"/>
              <a:t> view</a:t>
            </a:r>
            <a:r>
              <a:rPr lang="ru-RU" dirty="0" smtClean="0"/>
              <a:t> файла в другом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998219" y="1995686"/>
            <a:ext cx="5147563" cy="27853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renderPlain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app.view.work.calc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a: 5,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b: 7,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41033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renderPlain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view_address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params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4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b="1" dirty="0"/>
              <a:t>Верстка и интеграция шаблонов сайтов с сервисом </a:t>
            </a:r>
            <a:r>
              <a:rPr lang="ru-RU" b="1" dirty="0" smtClean="0"/>
              <a:t>CMS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Вызов </a:t>
            </a:r>
            <a:r>
              <a:rPr lang="en-US" dirty="0" smtClean="0"/>
              <a:t>model </a:t>
            </a:r>
            <a:r>
              <a:rPr lang="ru-RU" dirty="0" smtClean="0"/>
              <a:t>через </a:t>
            </a:r>
            <a:r>
              <a:rPr lang="en-US" dirty="0" smtClean="0"/>
              <a:t>view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 вызова </a:t>
            </a:r>
            <a:r>
              <a:rPr lang="en-US" dirty="0" smtClean="0"/>
              <a:t>model </a:t>
            </a:r>
            <a:r>
              <a:rPr lang="ru-RU" dirty="0" smtClean="0"/>
              <a:t>функции</a:t>
            </a:r>
            <a:r>
              <a:rPr lang="en-US" dirty="0" smtClean="0"/>
              <a:t> </a:t>
            </a:r>
            <a:r>
              <a:rPr lang="ru-RU" dirty="0"/>
              <a:t>внутри</a:t>
            </a:r>
            <a:r>
              <a:rPr lang="en-US" dirty="0" smtClean="0"/>
              <a:t> view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25094" y="1851670"/>
            <a:ext cx="549381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set ret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ioCallAction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app.model.work.calc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”,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a: 5,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b: 7,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operation: “plus”,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41033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ioCallAction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model_address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params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Пример</a:t>
            </a:r>
            <a:r>
              <a:rPr lang="en-US" dirty="0" smtClean="0"/>
              <a:t> </a:t>
            </a:r>
            <a:r>
              <a:rPr lang="ru-RU" dirty="0" smtClean="0"/>
              <a:t>добавления </a:t>
            </a:r>
            <a:r>
              <a:rPr lang="en-US" dirty="0" smtClean="0"/>
              <a:t>GET </a:t>
            </a:r>
            <a:r>
              <a:rPr lang="ru-RU" dirty="0" smtClean="0"/>
              <a:t>параметров к </a:t>
            </a:r>
            <a:r>
              <a:rPr lang="en-US" dirty="0" smtClean="0"/>
              <a:t>URL</a:t>
            </a:r>
            <a:endParaRPr lang="ru-RU" dirty="0" smtClean="0"/>
          </a:p>
          <a:p>
            <a:pPr algn="ctr"/>
            <a:r>
              <a:rPr lang="en-US" dirty="0" smtClean="0"/>
              <a:t>(</a:t>
            </a:r>
            <a:r>
              <a:rPr lang="ru-RU" dirty="0" smtClean="0"/>
              <a:t>формирование ссылки с </a:t>
            </a:r>
            <a:r>
              <a:rPr lang="en-US" dirty="0" smtClean="0"/>
              <a:t>GET </a:t>
            </a:r>
            <a:r>
              <a:rPr lang="ru-RU" dirty="0" smtClean="0"/>
              <a:t>параметрами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32460" y="2265594"/>
            <a:ext cx="787908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“http</a:t>
            </a:r>
            <a:r>
              <a:rPr lang="en-US" sz="2500" b="1" smtClean="0">
                <a:latin typeface="Courier New" pitchFamily="49" charset="0"/>
                <a:cs typeface="Courier New" pitchFamily="49" charset="0"/>
              </a:rPr>
              <a:t>://</a:t>
            </a:r>
            <a:r>
              <a:rPr lang="en-US" sz="2500" b="1" smtClean="0">
                <a:latin typeface="Courier New" pitchFamily="49" charset="0"/>
                <a:cs typeface="Courier New" pitchFamily="49" charset="0"/>
              </a:rPr>
              <a:t>000.devkdt50.cf”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2803" y="2931790"/>
            <a:ext cx="537839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UrlGetAdd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en-US" sz="25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“a”, 5,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	“b”, 7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)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1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248" y="3147814"/>
            <a:ext cx="82935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Ознакомиться с документацией по интеграции шаблонов сайтов с сервисом «</a:t>
            </a:r>
            <a:r>
              <a:rPr lang="en-US" sz="2500" dirty="0" smtClean="0"/>
              <a:t>BMC CMS</a:t>
            </a:r>
            <a:r>
              <a:rPr lang="ru-RU" sz="2500" dirty="0" smtClean="0"/>
              <a:t>»</a:t>
            </a:r>
            <a:r>
              <a:rPr lang="en-US" sz="2500" dirty="0" smtClean="0"/>
              <a:t> </a:t>
            </a:r>
            <a:r>
              <a:rPr lang="ru-RU" sz="2500" dirty="0" smtClean="0"/>
              <a:t>можно на сайтах:</a:t>
            </a:r>
          </a:p>
          <a:p>
            <a:pPr algn="ctr"/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http://docs.kdt.kz/cms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2931790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81377" y="8020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D:\Файлы\ICONS\Иконки сервисов\icons\cms-256x2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931" y="548996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Файлы\ICONS\bmc-io-framework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03"/>
          <a:stretch/>
        </p:blipFill>
        <p:spPr bwMode="auto">
          <a:xfrm>
            <a:off x="4955570" y="438724"/>
            <a:ext cx="874713" cy="8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35642" y="691437"/>
            <a:ext cx="2513483" cy="18831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b="1" dirty="0" smtClean="0"/>
              <a:t>SITE</a:t>
            </a:r>
            <a:endParaRPr lang="ru-RU" b="1" dirty="0"/>
          </a:p>
        </p:txBody>
      </p:sp>
      <p:pic>
        <p:nvPicPr>
          <p:cNvPr id="14" name="Picture 7" descr="C:\Users\Администратор\Desktop\html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838" y="779109"/>
            <a:ext cx="1415298" cy="141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C:\Users\Администратор\Desktop\css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998" y="779109"/>
            <a:ext cx="1008953" cy="141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ашивка 6"/>
          <p:cNvSpPr/>
          <p:nvPr/>
        </p:nvSpPr>
        <p:spPr>
          <a:xfrm>
            <a:off x="4178602" y="1150291"/>
            <a:ext cx="420182" cy="1044116"/>
          </a:xfrm>
          <a:prstGeom prst="chevron">
            <a:avLst>
              <a:gd name="adj" fmla="val 6289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493243" y="1150291"/>
            <a:ext cx="420182" cy="1044116"/>
          </a:xfrm>
          <a:prstGeom prst="chevron">
            <a:avLst>
              <a:gd name="adj" fmla="val 6289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Нашивка 18"/>
          <p:cNvSpPr/>
          <p:nvPr/>
        </p:nvSpPr>
        <p:spPr>
          <a:xfrm>
            <a:off x="4800851" y="1150291"/>
            <a:ext cx="420182" cy="1044116"/>
          </a:xfrm>
          <a:prstGeom prst="chevron">
            <a:avLst>
              <a:gd name="adj" fmla="val 6289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30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8416" y="1263987"/>
            <a:ext cx="74271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/>
              <a:t>Создать страницы, описанные в документации на сайте </a:t>
            </a:r>
            <a:r>
              <a:rPr lang="en-US" sz="2000" dirty="0" smtClean="0"/>
              <a:t>http://docs.kdt.kz/cms</a:t>
            </a:r>
            <a:r>
              <a:rPr lang="ru-RU" sz="2000" dirty="0" smtClean="0"/>
              <a:t>, а именно: </a:t>
            </a:r>
            <a:r>
              <a:rPr lang="ru-RU" sz="2000" dirty="0"/>
              <a:t>Главная страница (статичная страница</a:t>
            </a:r>
            <a:r>
              <a:rPr lang="ru-RU" sz="2000" dirty="0" smtClean="0"/>
              <a:t>), Блог, Обратная связь, Каталог файлов, Вакансии.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/>
              <a:t>Использовать виджеты: Языки, Блог редактируемого текста, Меню, Опросы, Статистика сайта, Статистика всей платформы, Карта сайта.</a:t>
            </a:r>
            <a:endParaRPr lang="ru-RU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64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99792" y="10474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073767" y="3507854"/>
            <a:ext cx="6996467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500" dirty="0" smtClean="0"/>
              <a:t>Ознакомиться с документацией можно на сайтах:</a:t>
            </a:r>
          </a:p>
          <a:p>
            <a:pPr algn="ctr"/>
            <a:r>
              <a:rPr lang="en-US" sz="2500" b="1" dirty="0">
                <a:latin typeface="Courier New" pitchFamily="49" charset="0"/>
                <a:cs typeface="Courier New" pitchFamily="49" charset="0"/>
              </a:rPr>
              <a:t>https://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twig.symfony.com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(офиц., 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н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а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eng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</a:t>
            </a:r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http://x-twig.ru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на рус.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31640" y="3291830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LexInZector\Desktop\box-product-tw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04" y="555526"/>
            <a:ext cx="7070793" cy="24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6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Вызов </a:t>
            </a:r>
            <a:r>
              <a:rPr lang="en-US" dirty="0" smtClean="0"/>
              <a:t>Twig</a:t>
            </a:r>
            <a:r>
              <a:rPr lang="ru-RU" dirty="0" smtClean="0"/>
              <a:t> команд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340356"/>
            <a:ext cx="330090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 smtClean="0">
                <a:latin typeface="Courier New" pitchFamily="49" charset="0"/>
                <a:cs typeface="Courier New" pitchFamily="49" charset="0"/>
              </a:rPr>
              <a:t>{% ... %}</a:t>
            </a:r>
            <a:endParaRPr lang="ru-RU" sz="4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244" y="2662376"/>
            <a:ext cx="330090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 smtClean="0">
                <a:latin typeface="Courier New" pitchFamily="49" charset="0"/>
                <a:cs typeface="Courier New" pitchFamily="49" charset="0"/>
              </a:rPr>
              <a:t>{{ ... }}</a:t>
            </a:r>
            <a:endParaRPr lang="ru-RU" sz="4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011910"/>
            <a:ext cx="330090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 smtClean="0">
                <a:latin typeface="Courier New" pitchFamily="49" charset="0"/>
                <a:cs typeface="Courier New" pitchFamily="49" charset="0"/>
              </a:rPr>
              <a:t>{# ... #}</a:t>
            </a:r>
            <a:endParaRPr lang="ru-RU" sz="4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3548" y="2427734"/>
            <a:ext cx="813690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3548" y="3795886"/>
            <a:ext cx="813690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Выноска 1 (с границей) 10"/>
          <p:cNvSpPr/>
          <p:nvPr/>
        </p:nvSpPr>
        <p:spPr>
          <a:xfrm>
            <a:off x="4644008" y="1275606"/>
            <a:ext cx="3960440" cy="871354"/>
          </a:xfrm>
          <a:prstGeom prst="accentCallout1">
            <a:avLst>
              <a:gd name="adj1" fmla="val 52115"/>
              <a:gd name="adj2" fmla="val -5488"/>
              <a:gd name="adj3" fmla="val 55406"/>
              <a:gd name="adj4" fmla="val -2687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 smtClean="0"/>
              <a:t>Условия, циклы, объявление переменных</a:t>
            </a:r>
            <a:endParaRPr lang="ru-RU" sz="2500" dirty="0"/>
          </a:p>
        </p:txBody>
      </p:sp>
      <p:sp>
        <p:nvSpPr>
          <p:cNvPr id="14" name="Выноска 1 (с границей) 13"/>
          <p:cNvSpPr/>
          <p:nvPr/>
        </p:nvSpPr>
        <p:spPr>
          <a:xfrm>
            <a:off x="4644008" y="2636500"/>
            <a:ext cx="3960440" cy="871354"/>
          </a:xfrm>
          <a:prstGeom prst="accentCallout1">
            <a:avLst>
              <a:gd name="adj1" fmla="val 52115"/>
              <a:gd name="adj2" fmla="val -5488"/>
              <a:gd name="adj3" fmla="val 50312"/>
              <a:gd name="adj4" fmla="val -2687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 smtClean="0"/>
              <a:t>Вывод на экран</a:t>
            </a:r>
            <a:endParaRPr lang="ru-RU" sz="2500" dirty="0"/>
          </a:p>
        </p:txBody>
      </p:sp>
      <p:sp>
        <p:nvSpPr>
          <p:cNvPr id="15" name="Выноска 1 (с границей) 14"/>
          <p:cNvSpPr/>
          <p:nvPr/>
        </p:nvSpPr>
        <p:spPr>
          <a:xfrm>
            <a:off x="4644008" y="4004652"/>
            <a:ext cx="3960440" cy="871354"/>
          </a:xfrm>
          <a:prstGeom prst="accentCallout1">
            <a:avLst>
              <a:gd name="adj1" fmla="val 52115"/>
              <a:gd name="adj2" fmla="val -5488"/>
              <a:gd name="adj3" fmla="val 50312"/>
              <a:gd name="adj4" fmla="val -2687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 smtClean="0"/>
              <a:t>Комментирование кода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15693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</a:t>
            </a:r>
            <a:r>
              <a:rPr lang="ru-RU" dirty="0"/>
              <a:t>я</a:t>
            </a:r>
            <a:r>
              <a:rPr lang="ru-RU" dirty="0" smtClean="0"/>
              <a:t>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9616" y="1755269"/>
            <a:ext cx="341632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a &lt;= b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else %}</a:t>
            </a:r>
          </a:p>
          <a:p>
            <a:r>
              <a:rPr lang="en-US" sz="25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60136" y="2246550"/>
            <a:ext cx="341632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a &lt;= b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644008" y="1397124"/>
            <a:ext cx="0" cy="311884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5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</a:t>
            </a:r>
            <a:r>
              <a:rPr lang="ru-RU" dirty="0"/>
              <a:t>я</a:t>
            </a:r>
            <a:r>
              <a:rPr lang="ru-RU" dirty="0" smtClean="0"/>
              <a:t> 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7925" y="1325255"/>
            <a:ext cx="422423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a is defined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3363838"/>
            <a:ext cx="499367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a is not defined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63588" y="3003798"/>
            <a:ext cx="7416824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36096" y="1325255"/>
            <a:ext cx="341632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a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096" y="3363838"/>
            <a:ext cx="341632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if not a %}</a:t>
            </a:r>
          </a:p>
          <a:p>
            <a:r>
              <a:rPr lang="en-US" sz="25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... code ...</a:t>
            </a:r>
            <a:endParaRPr lang="en-US" sz="25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932040" y="1275606"/>
            <a:ext cx="0" cy="146265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292080" y="3341340"/>
            <a:ext cx="0" cy="1462658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85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Объявление переменных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86622" y="2715766"/>
            <a:ext cx="55707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variable = “hello”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45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Вывод на экран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33145" y="2715766"/>
            <a:ext cx="28777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{{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ru-RU" sz="2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}}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76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</a:t>
            </a:r>
            <a:r>
              <a:rPr lang="en-US" dirty="0" smtClean="0"/>
              <a:t> </a:t>
            </a:r>
            <a:r>
              <a:rPr lang="ru-RU" dirty="0" smtClean="0"/>
              <a:t>в </a:t>
            </a:r>
            <a:r>
              <a:rPr lang="en-US" dirty="0" smtClean="0"/>
              <a:t>Twig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Объявление счетчика и его инкрементация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44604" y="2315219"/>
            <a:ext cx="34547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0 %}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7523" y="3318832"/>
            <a:ext cx="46089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{% set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500" b="1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+ 1 %}</a:t>
            </a:r>
            <a:endParaRPr lang="ru-RU" sz="25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41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450</TotalTime>
  <Words>631</Words>
  <Application>Microsoft Office PowerPoint</Application>
  <PresentationFormat>Экран (16:9)</PresentationFormat>
  <Paragraphs>155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IO Framework</vt:lpstr>
      <vt:lpstr>Список уроков</vt:lpstr>
      <vt:lpstr>Презентация PowerPoint</vt:lpstr>
      <vt:lpstr>Вызов Twig команд</vt:lpstr>
      <vt:lpstr>Условия в Twig</vt:lpstr>
      <vt:lpstr>Условия в Twig</vt:lpstr>
      <vt:lpstr>Переменные в Twig</vt:lpstr>
      <vt:lpstr>Переменные в Twig</vt:lpstr>
      <vt:lpstr>Переменные в Twig</vt:lpstr>
      <vt:lpstr>Переменные в Twig</vt:lpstr>
      <vt:lpstr>Переменные в Twig</vt:lpstr>
      <vt:lpstr>Переменные в Twig</vt:lpstr>
      <vt:lpstr>Совмещенное условие с выводом в Twig</vt:lpstr>
      <vt:lpstr>Совмещенное условие с выводом в Twig</vt:lpstr>
      <vt:lpstr>Переменные в Twig</vt:lpstr>
      <vt:lpstr>Переменные в Twig</vt:lpstr>
      <vt:lpstr>Переменные в Twig</vt:lpstr>
      <vt:lpstr>Циклы в Twig</vt:lpstr>
      <vt:lpstr>Подключение view файла</vt:lpstr>
      <vt:lpstr>Вызов model через view</vt:lpstr>
      <vt:lpstr>Переменные в Twig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150</cp:revision>
  <dcterms:created xsi:type="dcterms:W3CDTF">2018-01-03T03:29:07Z</dcterms:created>
  <dcterms:modified xsi:type="dcterms:W3CDTF">2019-04-16T09:15:35Z</dcterms:modified>
</cp:coreProperties>
</file>