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0" r:id="rId3"/>
    <p:sldId id="275" r:id="rId4"/>
    <p:sldId id="285" r:id="rId5"/>
    <p:sldId id="284" r:id="rId6"/>
    <p:sldId id="287" r:id="rId7"/>
    <p:sldId id="288" r:id="rId8"/>
    <p:sldId id="289" r:id="rId9"/>
    <p:sldId id="296" r:id="rId10"/>
    <p:sldId id="290" r:id="rId11"/>
    <p:sldId id="291" r:id="rId12"/>
    <p:sldId id="292" r:id="rId13"/>
    <p:sldId id="297" r:id="rId14"/>
    <p:sldId id="293" r:id="rId15"/>
    <p:sldId id="294" r:id="rId16"/>
    <p:sldId id="295" r:id="rId1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D918B-30EB-4447-A49C-3636E5E0A26B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CE89FB-DDD7-4897-A58D-9353B6992E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685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E89FB-DDD7-4897-A58D-9353B6992E1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720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E89FB-DDD7-4897-A58D-9353B6992E1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75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3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9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9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992" y="1746142"/>
            <a:ext cx="7772400" cy="1102519"/>
          </a:xfrm>
        </p:spPr>
        <p:txBody>
          <a:bodyPr/>
          <a:lstStyle/>
          <a:p>
            <a:r>
              <a:rPr lang="en-US" dirty="0" smtClean="0"/>
              <a:t>IO Framework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2384" y="2034174"/>
            <a:ext cx="896144" cy="6480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</a:t>
            </a:r>
            <a:r>
              <a:rPr lang="en-US" dirty="0" smtClean="0"/>
              <a:t>er. 5.x</a:t>
            </a:r>
            <a:endParaRPr lang="ru-RU" dirty="0"/>
          </a:p>
        </p:txBody>
      </p:sp>
      <p:pic>
        <p:nvPicPr>
          <p:cNvPr id="1026" name="Picture 2" descr="D:\Файлы\ICONS\bmc_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64010"/>
            <a:ext cx="1390278" cy="964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564" y="3413487"/>
            <a:ext cx="784887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/>
              <a:t>УРОК № </a:t>
            </a:r>
            <a:r>
              <a:rPr lang="ru-RU" sz="2500" b="1" u="sng" dirty="0" smtClean="0"/>
              <a:t>12</a:t>
            </a:r>
            <a:r>
              <a:rPr lang="ru-RU" sz="2500" dirty="0" smtClean="0"/>
              <a:t> </a:t>
            </a:r>
            <a:r>
              <a:rPr lang="ru-RU" dirty="0" smtClean="0"/>
              <a:t>из 17</a:t>
            </a:r>
            <a:r>
              <a:rPr lang="ru-RU" sz="2500" dirty="0" smtClean="0"/>
              <a:t>:</a:t>
            </a:r>
          </a:p>
          <a:p>
            <a:pPr algn="ctr"/>
            <a:r>
              <a:rPr lang="ru-RU" sz="2500" dirty="0" smtClean="0"/>
              <a:t>Обращение к </a:t>
            </a:r>
            <a:r>
              <a:rPr lang="en-US" sz="2500" dirty="0" smtClean="0"/>
              <a:t>Model</a:t>
            </a:r>
            <a:r>
              <a:rPr lang="ru-RU" sz="2500" dirty="0" smtClean="0"/>
              <a:t> через </a:t>
            </a:r>
            <a:r>
              <a:rPr lang="en-US" sz="2500" dirty="0" smtClean="0"/>
              <a:t>JavaScript,</a:t>
            </a:r>
          </a:p>
          <a:p>
            <a:pPr algn="ctr"/>
            <a:r>
              <a:rPr lang="ru-RU" sz="2500" dirty="0" smtClean="0"/>
              <a:t>работа с </a:t>
            </a:r>
            <a:r>
              <a:rPr lang="en-US" sz="2500" dirty="0" err="1" smtClean="0"/>
              <a:t>Yepnope</a:t>
            </a:r>
            <a:endParaRPr lang="ru-RU" sz="2500" dirty="0" smtClean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331640" y="3147814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Файлы\ICONS\bmc-io-framewo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423" y="627534"/>
            <a:ext cx="87471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Минификация</a:t>
            </a:r>
            <a:r>
              <a:rPr lang="ru-RU" dirty="0" smtClean="0"/>
              <a:t> файлов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Сжатие файлов стилей и скриптов для ускорения их загрузки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1625"/>
            <a:ext cx="3514725" cy="35718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3657600"/>
            <a:ext cx="4000500" cy="14859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Выноска 1 (с границей) 17"/>
          <p:cNvSpPr/>
          <p:nvPr/>
        </p:nvSpPr>
        <p:spPr>
          <a:xfrm>
            <a:off x="5436096" y="1653417"/>
            <a:ext cx="2571750" cy="720080"/>
          </a:xfrm>
          <a:prstGeom prst="accentCallout1">
            <a:avLst>
              <a:gd name="adj1" fmla="val 20193"/>
              <a:gd name="adj2" fmla="val -3889"/>
              <a:gd name="adj3" fmla="val 23033"/>
              <a:gd name="adj4" fmla="val -7792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 </a:t>
            </a:r>
            <a:r>
              <a:rPr lang="ru-RU" dirty="0" err="1" smtClean="0"/>
              <a:t>минифицированный</a:t>
            </a:r>
            <a:r>
              <a:rPr lang="ru-RU" dirty="0" smtClean="0"/>
              <a:t> (не сжатый) файл</a:t>
            </a:r>
            <a:endParaRPr lang="ru-RU" dirty="0"/>
          </a:p>
        </p:txBody>
      </p:sp>
      <p:sp>
        <p:nvSpPr>
          <p:cNvPr id="21" name="Выноска 3 (с границей) 20"/>
          <p:cNvSpPr/>
          <p:nvPr/>
        </p:nvSpPr>
        <p:spPr>
          <a:xfrm>
            <a:off x="5436096" y="2860589"/>
            <a:ext cx="2571750" cy="720080"/>
          </a:xfrm>
          <a:prstGeom prst="accentCallout3">
            <a:avLst>
              <a:gd name="adj1" fmla="val 18750"/>
              <a:gd name="adj2" fmla="val -3889"/>
              <a:gd name="adj3" fmla="val 18750"/>
              <a:gd name="adj4" fmla="val -35657"/>
              <a:gd name="adj5" fmla="val 175037"/>
              <a:gd name="adj6" fmla="val -34444"/>
              <a:gd name="adj7" fmla="val 216860"/>
              <a:gd name="adj8" fmla="val -833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Минифицированный</a:t>
            </a:r>
            <a:r>
              <a:rPr lang="ru-RU" dirty="0" smtClean="0"/>
              <a:t> (сжатый) файл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024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Инкрементация версий файлов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Указание версии файла </a:t>
            </a:r>
            <a:r>
              <a:rPr lang="en-US" dirty="0" smtClean="0"/>
              <a:t>(get </a:t>
            </a:r>
            <a:r>
              <a:rPr lang="ru-RU" dirty="0" smtClean="0"/>
              <a:t>параметром) и ее увеличение после внесения изменений в файлы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5661" y="2355726"/>
            <a:ext cx="2379232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script.js?_=1</a:t>
            </a:r>
            <a:endParaRPr lang="ru-RU" sz="3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5661" y="3435846"/>
            <a:ext cx="2379232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style.css?_=1</a:t>
            </a:r>
            <a:endParaRPr lang="ru-RU" sz="3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97224" y="2355726"/>
            <a:ext cx="2379232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script.js?_=2</a:t>
            </a:r>
            <a:endParaRPr lang="ru-RU" sz="3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297224" y="3435846"/>
            <a:ext cx="2379232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style.css?_=2</a:t>
            </a:r>
            <a:endParaRPr lang="ru-RU" sz="3000" dirty="0"/>
          </a:p>
        </p:txBody>
      </p:sp>
      <p:cxnSp>
        <p:nvCxnSpPr>
          <p:cNvPr id="9" name="Прямая со стрелкой 8"/>
          <p:cNvCxnSpPr>
            <a:stCxn id="5" idx="3"/>
            <a:endCxn id="7" idx="1"/>
          </p:cNvCxnSpPr>
          <p:nvPr/>
        </p:nvCxnSpPr>
        <p:spPr>
          <a:xfrm>
            <a:off x="2854893" y="2679762"/>
            <a:ext cx="3442331" cy="0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3"/>
            <a:endCxn id="8" idx="1"/>
          </p:cNvCxnSpPr>
          <p:nvPr/>
        </p:nvCxnSpPr>
        <p:spPr>
          <a:xfrm>
            <a:off x="2854893" y="3759882"/>
            <a:ext cx="3442331" cy="0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абличка 10"/>
          <p:cNvSpPr/>
          <p:nvPr/>
        </p:nvSpPr>
        <p:spPr>
          <a:xfrm>
            <a:off x="3374035" y="2427734"/>
            <a:ext cx="2106317" cy="1590561"/>
          </a:xfrm>
          <a:prstGeom prst="plaqu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500" dirty="0"/>
              <a:t>в</a:t>
            </a:r>
            <a:r>
              <a:rPr lang="ru-RU" sz="2500" dirty="0" smtClean="0"/>
              <a:t>несены изменения</a:t>
            </a:r>
            <a:r>
              <a:rPr lang="en-US" sz="2500" dirty="0" smtClean="0"/>
              <a:t> </a:t>
            </a:r>
            <a:r>
              <a:rPr lang="ru-RU" sz="2500" dirty="0" smtClean="0"/>
              <a:t>в файлы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29416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Добавление плагина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Добавление нового или обновление существующего плагинов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97336" y="1874346"/>
            <a:ext cx="7149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Добавляемый плагин распространяется на все проекты </a:t>
            </a:r>
            <a:r>
              <a:rPr lang="en-US" dirty="0" smtClean="0">
                <a:solidFill>
                  <a:srgbClr val="C00000"/>
                </a:solidFill>
              </a:rPr>
              <a:t>IO </a:t>
            </a:r>
            <a:r>
              <a:rPr lang="ru-RU" dirty="0" err="1" smtClean="0">
                <a:solidFill>
                  <a:srgbClr val="C00000"/>
                </a:solidFill>
              </a:rPr>
              <a:t>фреймворка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2220" y="2522267"/>
            <a:ext cx="6119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Добавляется в файл </a:t>
            </a:r>
            <a:r>
              <a:rPr lang="en-US" dirty="0" smtClean="0"/>
              <a:t>io.base.js </a:t>
            </a:r>
            <a:r>
              <a:rPr lang="ru-RU" dirty="0" smtClean="0"/>
              <a:t>и в папку </a:t>
            </a:r>
            <a:r>
              <a:rPr lang="en-US" dirty="0" err="1" smtClean="0"/>
              <a:t>io</a:t>
            </a:r>
            <a:r>
              <a:rPr lang="en-US" dirty="0" smtClean="0"/>
              <a:t>/examples/modules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260192" y="3170490"/>
            <a:ext cx="6623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Перед этим </a:t>
            </a:r>
            <a:r>
              <a:rPr lang="ru-RU" dirty="0" err="1" smtClean="0"/>
              <a:t>минифицируется</a:t>
            </a:r>
            <a:r>
              <a:rPr lang="ru-RU" dirty="0" smtClean="0"/>
              <a:t> и в </a:t>
            </a:r>
            <a:r>
              <a:rPr lang="en-US" dirty="0" smtClean="0"/>
              <a:t>io.base.js </a:t>
            </a:r>
            <a:r>
              <a:rPr lang="ru-RU" dirty="0" smtClean="0"/>
              <a:t>указывается ссылка на </a:t>
            </a:r>
            <a:r>
              <a:rPr lang="ru-RU" dirty="0" err="1" smtClean="0"/>
              <a:t>минифицированный</a:t>
            </a:r>
            <a:r>
              <a:rPr lang="ru-RU" dirty="0" smtClean="0"/>
              <a:t> файл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47208" y="4074626"/>
            <a:ext cx="7849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После этого у файла </a:t>
            </a:r>
            <a:r>
              <a:rPr lang="en-US" dirty="0" smtClean="0"/>
              <a:t>io.base.js </a:t>
            </a:r>
            <a:r>
              <a:rPr lang="ru-RU" dirty="0" smtClean="0"/>
              <a:t>увеличивается версия в месте его подключения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861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Добавление плагина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Добавление нового или обновление существующего плагинов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1" y="2044824"/>
            <a:ext cx="9148691" cy="16790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422612" y="3939902"/>
            <a:ext cx="6298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Пример добавления или обновления существующего плагина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45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97041"/>
            <a:ext cx="9144001" cy="4645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9464" y="0"/>
            <a:ext cx="4829708" cy="8572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Функция </a:t>
            </a:r>
            <a:r>
              <a:rPr lang="en-US" dirty="0" err="1" smtClean="0"/>
              <a:t>ioCallEntity</a:t>
            </a:r>
            <a:r>
              <a:rPr lang="en-US" dirty="0" smtClean="0"/>
              <a:t>()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319464" y="835020"/>
            <a:ext cx="482453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Вызов </a:t>
            </a:r>
            <a:r>
              <a:rPr lang="en-US" dirty="0" smtClean="0"/>
              <a:t>model </a:t>
            </a:r>
            <a:r>
              <a:rPr lang="ru-RU" dirty="0" smtClean="0"/>
              <a:t>функций </a:t>
            </a:r>
            <a:r>
              <a:rPr lang="ru-RU" dirty="0" err="1" smtClean="0"/>
              <a:t>фреймворка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317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41889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324635" y="1865534"/>
            <a:ext cx="4824537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C00000"/>
                </a:solidFill>
              </a:rPr>
              <a:t>При использовании </a:t>
            </a:r>
            <a:r>
              <a:rPr lang="ru-RU" sz="1600" dirty="0" smtClean="0">
                <a:solidFill>
                  <a:srgbClr val="C00000"/>
                </a:solidFill>
              </a:rPr>
              <a:t>данной функции на странице обязательно должен быть подключен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smtClean="0">
                <a:solidFill>
                  <a:srgbClr val="C00000"/>
                </a:solidFill>
              </a:rPr>
              <a:t>плагин </a:t>
            </a:r>
            <a:r>
              <a:rPr lang="en-US" sz="1600" dirty="0" smtClean="0">
                <a:solidFill>
                  <a:srgbClr val="C00000"/>
                </a:solidFill>
              </a:rPr>
              <a:t>IO </a:t>
            </a:r>
            <a:r>
              <a:rPr lang="ru-RU" sz="1600" dirty="0" err="1">
                <a:solidFill>
                  <a:srgbClr val="C00000"/>
                </a:solidFill>
              </a:rPr>
              <a:t>фреймворка</a:t>
            </a:r>
            <a:r>
              <a:rPr lang="ru-RU" sz="1600" dirty="0">
                <a:solidFill>
                  <a:srgbClr val="C00000"/>
                </a:solidFill>
              </a:rPr>
              <a:t> под названием </a:t>
            </a:r>
            <a:r>
              <a:rPr lang="ru-RU" sz="1600" dirty="0" smtClean="0">
                <a:solidFill>
                  <a:srgbClr val="C00000"/>
                </a:solidFill>
              </a:rPr>
              <a:t>«</a:t>
            </a:r>
            <a:r>
              <a:rPr lang="en-US" sz="1600" dirty="0" err="1" smtClean="0">
                <a:solidFill>
                  <a:srgbClr val="C00000"/>
                </a:solidFill>
              </a:rPr>
              <a:t>jquery</a:t>
            </a:r>
            <a:r>
              <a:rPr lang="en-US" sz="1600" dirty="0" smtClean="0">
                <a:solidFill>
                  <a:srgbClr val="C00000"/>
                </a:solidFill>
              </a:rPr>
              <a:t>-form</a:t>
            </a:r>
            <a:r>
              <a:rPr lang="ru-RU" sz="1600" dirty="0" smtClean="0">
                <a:solidFill>
                  <a:srgbClr val="C00000"/>
                </a:solidFill>
              </a:rPr>
              <a:t>»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319464" y="383466"/>
            <a:ext cx="4829708" cy="8572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Функция </a:t>
            </a:r>
            <a:r>
              <a:rPr lang="en-US" dirty="0" err="1" smtClean="0"/>
              <a:t>ioCallEntitySubmit</a:t>
            </a:r>
            <a:r>
              <a:rPr lang="en-US" dirty="0" smtClean="0"/>
              <a:t>()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319464" y="1218486"/>
            <a:ext cx="482453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/>
              <a:t>Вызов </a:t>
            </a:r>
            <a:r>
              <a:rPr lang="en-US" dirty="0"/>
              <a:t>model </a:t>
            </a:r>
            <a:r>
              <a:rPr lang="ru-RU" dirty="0"/>
              <a:t>функций </a:t>
            </a:r>
            <a:r>
              <a:rPr lang="ru-RU" dirty="0" err="1" smtClean="0"/>
              <a:t>фреймворка</a:t>
            </a:r>
            <a:endParaRPr lang="en-US" dirty="0" smtClean="0"/>
          </a:p>
          <a:p>
            <a:pPr algn="ctr"/>
            <a:r>
              <a:rPr lang="en-US" dirty="0" smtClean="0"/>
              <a:t>(</a:t>
            </a:r>
            <a:r>
              <a:rPr lang="ru-RU" dirty="0"/>
              <a:t>эмуляция </a:t>
            </a:r>
            <a:r>
              <a:rPr lang="en-US" dirty="0"/>
              <a:t>form</a:t>
            </a:r>
            <a:r>
              <a:rPr lang="ru-RU" dirty="0"/>
              <a:t> для загрузки файлов</a:t>
            </a:r>
            <a:r>
              <a:rPr lang="en-US" dirty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51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1203598"/>
            <a:ext cx="65438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/>
              <a:t>Вызвать </a:t>
            </a:r>
            <a:r>
              <a:rPr lang="ru-RU" sz="2000" dirty="0" smtClean="0"/>
              <a:t>функцию ранее созданной </a:t>
            </a:r>
            <a:r>
              <a:rPr lang="en-US" sz="2000" dirty="0" smtClean="0"/>
              <a:t>Model </a:t>
            </a:r>
            <a:r>
              <a:rPr lang="ru-RU" sz="2000" dirty="0" smtClean="0"/>
              <a:t>и получить ее результат, который нужно отобразить на странице.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Создать </a:t>
            </a:r>
            <a:r>
              <a:rPr lang="en-US" sz="2000" dirty="0" smtClean="0"/>
              <a:t>JavaScript </a:t>
            </a:r>
            <a:r>
              <a:rPr lang="ru-RU" sz="2000" dirty="0" smtClean="0"/>
              <a:t>файл с простейшей функцией и подключить его к странице, используя </a:t>
            </a:r>
            <a:r>
              <a:rPr lang="en-US" sz="2000" dirty="0" err="1" smtClean="0"/>
              <a:t>Yepnope</a:t>
            </a:r>
            <a:r>
              <a:rPr lang="en-US" sz="2000" dirty="0" smtClean="0"/>
              <a:t>. </a:t>
            </a:r>
            <a:r>
              <a:rPr lang="ru-RU" sz="2000" dirty="0"/>
              <a:t>Затем </a:t>
            </a:r>
            <a:r>
              <a:rPr lang="ru-RU" sz="2000" dirty="0" smtClean="0"/>
              <a:t>на странице вызвать функцию из подключенного файла.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Практика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394775" y="3507854"/>
            <a:ext cx="17281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/>
              <a:t>Пример</a:t>
            </a:r>
            <a:endParaRPr lang="en-US" sz="2000" dirty="0" smtClean="0"/>
          </a:p>
          <a:p>
            <a:pPr algn="r"/>
            <a:r>
              <a:rPr lang="ru-RU" sz="2000" dirty="0" smtClean="0"/>
              <a:t>простейшей</a:t>
            </a:r>
            <a:endParaRPr lang="en-US" sz="2000" dirty="0" smtClean="0"/>
          </a:p>
          <a:p>
            <a:pPr algn="r"/>
            <a:r>
              <a:rPr lang="ru-RU" sz="2000" dirty="0" smtClean="0"/>
              <a:t>функции: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288694" y="3435846"/>
            <a:ext cx="4370777" cy="12241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function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saytext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(text){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alert(text);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73853" y="3147814"/>
            <a:ext cx="13933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/js/myfile.js</a:t>
            </a:r>
            <a:endParaRPr lang="ru-RU" sz="12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87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Список уроков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1521" y="1190955"/>
            <a:ext cx="44644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Введение в сервисы платформы и </a:t>
            </a:r>
            <a:r>
              <a:rPr lang="ru-RU" dirty="0" err="1" smtClean="0"/>
              <a:t>фреймворк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Система управления версиями </a:t>
            </a:r>
            <a:r>
              <a:rPr lang="en-US" dirty="0" smtClean="0"/>
              <a:t>Mercurial (</a:t>
            </a:r>
            <a:r>
              <a:rPr lang="ru-RU" dirty="0" smtClean="0"/>
              <a:t>аналог </a:t>
            </a:r>
            <a:r>
              <a:rPr lang="en-US" dirty="0" err="1" smtClean="0"/>
              <a:t>git</a:t>
            </a:r>
            <a:r>
              <a:rPr lang="en-US" dirty="0" smtClean="0"/>
              <a:t>, </a:t>
            </a:r>
            <a:r>
              <a:rPr lang="en-US" dirty="0" err="1" smtClean="0"/>
              <a:t>svn</a:t>
            </a:r>
            <a:r>
              <a:rPr lang="en-US" dirty="0" smtClean="0"/>
              <a:t>(subversion) </a:t>
            </a:r>
            <a:r>
              <a:rPr lang="ru-RU" dirty="0" smtClean="0"/>
              <a:t>и др.)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functions.php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 (</a:t>
            </a:r>
            <a:r>
              <a:rPr lang="ru-RU" dirty="0" err="1" smtClean="0"/>
              <a:t>закрепл</a:t>
            </a:r>
            <a:r>
              <a:rPr lang="ru-RU" dirty="0" smtClean="0"/>
              <a:t>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app/</a:t>
            </a:r>
            <a:r>
              <a:rPr lang="en-US" dirty="0" err="1"/>
              <a:t>i.php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api.php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Class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Model </a:t>
            </a:r>
            <a:r>
              <a:rPr lang="ru-RU" dirty="0" smtClean="0"/>
              <a:t>и работа с ними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files/modules </a:t>
            </a:r>
            <a:r>
              <a:rPr lang="ru-RU" dirty="0"/>
              <a:t>или </a:t>
            </a:r>
            <a:r>
              <a:rPr lang="en-US" dirty="0" err="1"/>
              <a:t>io</a:t>
            </a:r>
            <a:r>
              <a:rPr lang="en-US" dirty="0"/>
              <a:t>/examples/modules </a:t>
            </a:r>
            <a:r>
              <a:rPr lang="ru-RU" dirty="0"/>
              <a:t>либо </a:t>
            </a:r>
            <a:r>
              <a:rPr lang="en-US" dirty="0" err="1" smtClean="0"/>
              <a:t>cdn</a:t>
            </a:r>
            <a:r>
              <a:rPr lang="en-US" dirty="0" smtClean="0"/>
              <a:t>/modules</a:t>
            </a:r>
            <a:endParaRPr lang="ru-RU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716017" y="1203598"/>
            <a:ext cx="4248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View</a:t>
            </a:r>
            <a:r>
              <a:rPr lang="ru-RU" dirty="0"/>
              <a:t> и работа с ними, взаимодействие </a:t>
            </a:r>
            <a:r>
              <a:rPr lang="ru-RU" dirty="0" err="1"/>
              <a:t>View</a:t>
            </a:r>
            <a:r>
              <a:rPr lang="ru-RU" dirty="0"/>
              <a:t> с </a:t>
            </a:r>
            <a:r>
              <a:rPr lang="ru-RU" dirty="0" err="1"/>
              <a:t>Model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Шаблонизатор</a:t>
            </a:r>
            <a:r>
              <a:rPr lang="ru-RU" dirty="0"/>
              <a:t> </a:t>
            </a:r>
            <a:r>
              <a:rPr lang="ru-RU" dirty="0" err="1"/>
              <a:t>Twig</a:t>
            </a:r>
            <a:r>
              <a:rPr lang="ru-RU" dirty="0"/>
              <a:t> и работа с ним</a:t>
            </a:r>
            <a:endParaRPr lang="en-US" dirty="0"/>
          </a:p>
          <a:p>
            <a:pPr marL="457200" indent="-457200">
              <a:buFont typeface="+mj-lt"/>
              <a:buAutoNum type="arabicPeriod" startAt="10"/>
            </a:pPr>
            <a:r>
              <a:rPr lang="ru-RU" b="1" dirty="0"/>
              <a:t>Обращение к </a:t>
            </a:r>
            <a:r>
              <a:rPr lang="ru-RU" b="1" dirty="0" err="1"/>
              <a:t>Model</a:t>
            </a:r>
            <a:r>
              <a:rPr lang="ru-RU" b="1" dirty="0"/>
              <a:t> через </a:t>
            </a:r>
            <a:r>
              <a:rPr lang="ru-RU" b="1" dirty="0" err="1"/>
              <a:t>JavaScript</a:t>
            </a:r>
            <a:r>
              <a:rPr lang="ru-RU" b="1" dirty="0"/>
              <a:t>, работа с </a:t>
            </a:r>
            <a:r>
              <a:rPr lang="ru-RU" b="1" dirty="0" err="1"/>
              <a:t>Yepnope</a:t>
            </a:r>
            <a:endParaRPr lang="ru-RU" b="1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Работа с </a:t>
            </a:r>
            <a:r>
              <a:rPr lang="ru-RU" dirty="0" err="1"/>
              <a:t>Bin</a:t>
            </a:r>
            <a:r>
              <a:rPr lang="ru-RU" dirty="0"/>
              <a:t> и Cron файлами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Методы «общения» проектов между </a:t>
            </a:r>
            <a:r>
              <a:rPr lang="ru-RU" dirty="0" smtClean="0"/>
              <a:t>собой</a:t>
            </a:r>
            <a:endParaRPr lang="en-US" dirty="0" smtClean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Старые версии </a:t>
            </a:r>
            <a:r>
              <a:rPr lang="ru-RU" dirty="0" err="1"/>
              <a:t>фреймворка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Проект «с нуля». С чего начать?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Верстка и интеграция шаблонов сайтов с сервисом </a:t>
            </a:r>
            <a:r>
              <a:rPr lang="ru-RU" dirty="0" smtClean="0"/>
              <a:t>CMS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56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Логика (функции)</a:t>
            </a:r>
            <a:endParaRPr lang="ru-RU" dirty="0"/>
          </a:p>
        </p:txBody>
      </p:sp>
      <p:pic>
        <p:nvPicPr>
          <p:cNvPr id="5" name="Picture 3" descr="C:\Users\Администратор\Desktop\Без имени-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27734"/>
            <a:ext cx="2418536" cy="18722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пикчи\Без имени-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205" y="3651870"/>
            <a:ext cx="272463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8448" y="1637801"/>
            <a:ext cx="2104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AJAX POST Request</a:t>
            </a:r>
          </a:p>
          <a:p>
            <a:pPr algn="ctr"/>
            <a:r>
              <a:rPr lang="en-US" dirty="0" smtClean="0"/>
              <a:t>app.model.test1.abc</a:t>
            </a:r>
            <a:endParaRPr lang="ru-RU" dirty="0"/>
          </a:p>
        </p:txBody>
      </p:sp>
      <p:pic>
        <p:nvPicPr>
          <p:cNvPr id="1028" name="Picture 4" descr="C:\Users\LexInZector\Desktop\Без имени-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697583"/>
            <a:ext cx="2799807" cy="34459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228184" y="4227934"/>
            <a:ext cx="2304256" cy="3326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Запрос успешно обработан</a:t>
            </a:r>
            <a:endParaRPr lang="ru-RU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6084168" y="3786593"/>
            <a:ext cx="2576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Success or Failed Request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480212" y="4659981"/>
            <a:ext cx="1800200" cy="33834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Произошла ошибка</a:t>
            </a:r>
            <a:endParaRPr lang="ru-RU" sz="1400" dirty="0" smtClean="0"/>
          </a:p>
        </p:txBody>
      </p:sp>
      <p:cxnSp>
        <p:nvCxnSpPr>
          <p:cNvPr id="8" name="Соединительная линия уступом 7"/>
          <p:cNvCxnSpPr/>
          <p:nvPr/>
        </p:nvCxnSpPr>
        <p:spPr>
          <a:xfrm>
            <a:off x="1727196" y="3651870"/>
            <a:ext cx="1872208" cy="1008110"/>
          </a:xfrm>
          <a:prstGeom prst="bentConnector3">
            <a:avLst>
              <a:gd name="adj1" fmla="val 25817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34" idx="7"/>
          </p:cNvCxnSpPr>
          <p:nvPr/>
        </p:nvCxnSpPr>
        <p:spPr>
          <a:xfrm flipV="1">
            <a:off x="5213407" y="3314156"/>
            <a:ext cx="1050297" cy="132663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Кольцо 33"/>
          <p:cNvSpPr/>
          <p:nvPr/>
        </p:nvSpPr>
        <p:spPr>
          <a:xfrm>
            <a:off x="4967556" y="4602167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7" name="Picture 3" descr="C:\Users\LexInZector\Desktop\Без имени-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215560"/>
            <a:ext cx="2523210" cy="24064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Кольцо 17"/>
          <p:cNvSpPr/>
          <p:nvPr/>
        </p:nvSpPr>
        <p:spPr>
          <a:xfrm>
            <a:off x="8028384" y="2152277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2" name="Соединительная линия уступом 21"/>
          <p:cNvCxnSpPr>
            <a:stCxn id="18" idx="6"/>
            <a:endCxn id="13" idx="3"/>
          </p:cNvCxnSpPr>
          <p:nvPr/>
        </p:nvCxnSpPr>
        <p:spPr>
          <a:xfrm flipH="1">
            <a:off x="8280412" y="2284132"/>
            <a:ext cx="36004" cy="2545024"/>
          </a:xfrm>
          <a:prstGeom prst="bentConnector3">
            <a:avLst>
              <a:gd name="adj1" fmla="val -1789348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оединительная линия уступом 30"/>
          <p:cNvCxnSpPr>
            <a:stCxn id="18" idx="6"/>
            <a:endCxn id="6" idx="3"/>
          </p:cNvCxnSpPr>
          <p:nvPr/>
        </p:nvCxnSpPr>
        <p:spPr>
          <a:xfrm>
            <a:off x="8316416" y="2284132"/>
            <a:ext cx="216024" cy="2110144"/>
          </a:xfrm>
          <a:prstGeom prst="bentConnector3">
            <a:avLst>
              <a:gd name="adj1" fmla="val 244302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399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45" y="0"/>
            <a:ext cx="7246711" cy="51434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567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Yepnope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Подгрузка</a:t>
            </a:r>
            <a:r>
              <a:rPr lang="ru-RU" dirty="0" smtClean="0"/>
              <a:t> файлов по необходимости</a:t>
            </a:r>
            <a:endParaRPr lang="ru-RU" dirty="0"/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04" r="14727" b="68889"/>
          <a:stretch/>
        </p:blipFill>
        <p:spPr bwMode="auto">
          <a:xfrm>
            <a:off x="1" y="1900853"/>
            <a:ext cx="9144000" cy="8149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48923"/>
            <a:ext cx="9143999" cy="13670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395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Yepnope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Подгрузка</a:t>
            </a:r>
            <a:r>
              <a:rPr lang="ru-RU" dirty="0" smtClean="0"/>
              <a:t> файлов по необходимости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414" y="3489548"/>
            <a:ext cx="5286042" cy="1368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96" y="1608479"/>
            <a:ext cx="4403248" cy="1368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Соединительная линия уступом 4"/>
          <p:cNvCxnSpPr>
            <a:stCxn id="4099" idx="3"/>
            <a:endCxn id="4098" idx="0"/>
          </p:cNvCxnSpPr>
          <p:nvPr/>
        </p:nvCxnSpPr>
        <p:spPr>
          <a:xfrm>
            <a:off x="4904344" y="2292555"/>
            <a:ext cx="1129091" cy="1196993"/>
          </a:xfrm>
          <a:prstGeom prst="bentConnector2">
            <a:avLst/>
          </a:prstGeom>
          <a:ln w="127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588224" y="1608479"/>
            <a:ext cx="20882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Отказаться от </a:t>
            </a:r>
            <a:r>
              <a:rPr lang="en-US" dirty="0" err="1" smtClean="0"/>
              <a:t>document.ready</a:t>
            </a:r>
            <a:r>
              <a:rPr lang="en-US" dirty="0" smtClean="0"/>
              <a:t>(</a:t>
            </a:r>
            <a:r>
              <a:rPr lang="en-US" dirty="0" err="1" smtClean="0"/>
              <a:t>fn</a:t>
            </a:r>
            <a:r>
              <a:rPr lang="en-US" dirty="0" smtClean="0"/>
              <a:t>)</a:t>
            </a:r>
          </a:p>
          <a:p>
            <a:pPr algn="ctr"/>
            <a:endParaRPr lang="en-US" dirty="0" smtClean="0"/>
          </a:p>
          <a:p>
            <a:pPr algn="ctr"/>
            <a:r>
              <a:rPr lang="ru-RU" dirty="0" smtClean="0"/>
              <a:t>Перейти на </a:t>
            </a:r>
            <a:r>
              <a:rPr lang="en-US" dirty="0" err="1" smtClean="0"/>
              <a:t>pageMainReady</a:t>
            </a:r>
            <a:r>
              <a:rPr lang="en-US" dirty="0" smtClean="0"/>
              <a:t>()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238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io.js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Набор </a:t>
            </a:r>
            <a:r>
              <a:rPr lang="en-US" dirty="0" smtClean="0"/>
              <a:t>JavaScript </a:t>
            </a:r>
            <a:r>
              <a:rPr lang="ru-RU" dirty="0" smtClean="0"/>
              <a:t>функций </a:t>
            </a:r>
            <a:r>
              <a:rPr lang="en-US" dirty="0" smtClean="0"/>
              <a:t>IO</a:t>
            </a:r>
            <a:r>
              <a:rPr lang="ru-RU" dirty="0" smtClean="0"/>
              <a:t> </a:t>
            </a:r>
            <a:r>
              <a:rPr lang="ru-RU" dirty="0" err="1" smtClean="0"/>
              <a:t>фреймворка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2295408" y="2713444"/>
            <a:ext cx="4058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io</a:t>
            </a:r>
            <a:endParaRPr lang="en-US" sz="2200" dirty="0" smtClean="0"/>
          </a:p>
        </p:txBody>
      </p:sp>
      <p:sp>
        <p:nvSpPr>
          <p:cNvPr id="80" name="TextBox 79"/>
          <p:cNvSpPr txBox="1"/>
          <p:nvPr/>
        </p:nvSpPr>
        <p:spPr>
          <a:xfrm>
            <a:off x="899592" y="1851670"/>
            <a:ext cx="9944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Project</a:t>
            </a:r>
            <a:endParaRPr lang="ru-RU" sz="2200" dirty="0"/>
          </a:p>
        </p:txBody>
      </p:sp>
      <p:sp>
        <p:nvSpPr>
          <p:cNvPr id="81" name="TextBox 80"/>
          <p:cNvSpPr txBox="1"/>
          <p:nvPr/>
        </p:nvSpPr>
        <p:spPr>
          <a:xfrm>
            <a:off x="1678007" y="2282557"/>
            <a:ext cx="6142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app</a:t>
            </a:r>
            <a:endParaRPr lang="ru-RU" sz="2200" dirty="0"/>
          </a:p>
        </p:txBody>
      </p:sp>
      <p:sp>
        <p:nvSpPr>
          <p:cNvPr id="82" name="TextBox 81"/>
          <p:cNvSpPr txBox="1"/>
          <p:nvPr/>
        </p:nvSpPr>
        <p:spPr>
          <a:xfrm>
            <a:off x="2826940" y="3128437"/>
            <a:ext cx="1262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examples</a:t>
            </a:r>
          </a:p>
        </p:txBody>
      </p:sp>
      <p:cxnSp>
        <p:nvCxnSpPr>
          <p:cNvPr id="83" name="Соединительная линия уступом 82"/>
          <p:cNvCxnSpPr>
            <a:stCxn id="81" idx="2"/>
            <a:endCxn id="79" idx="1"/>
          </p:cNvCxnSpPr>
          <p:nvPr/>
        </p:nvCxnSpPr>
        <p:spPr>
          <a:xfrm rot="16200000" flipH="1">
            <a:off x="2032553" y="2666033"/>
            <a:ext cx="215444" cy="31026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stCxn id="79" idx="2"/>
            <a:endCxn id="82" idx="1"/>
          </p:cNvCxnSpPr>
          <p:nvPr/>
        </p:nvCxnSpPr>
        <p:spPr>
          <a:xfrm rot="16200000" flipH="1">
            <a:off x="2562869" y="3079810"/>
            <a:ext cx="199550" cy="32859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728235" y="3560485"/>
            <a:ext cx="117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modules</a:t>
            </a:r>
          </a:p>
        </p:txBody>
      </p:sp>
      <p:cxnSp>
        <p:nvCxnSpPr>
          <p:cNvPr id="86" name="Соединительная линия уступом 85"/>
          <p:cNvCxnSpPr>
            <a:stCxn id="82" idx="2"/>
            <a:endCxn id="85" idx="1"/>
          </p:cNvCxnSpPr>
          <p:nvPr/>
        </p:nvCxnSpPr>
        <p:spPr>
          <a:xfrm rot="16200000" flipH="1">
            <a:off x="3484820" y="3532513"/>
            <a:ext cx="216605" cy="27022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Соединительная линия уступом 86"/>
          <p:cNvCxnSpPr>
            <a:stCxn id="80" idx="2"/>
          </p:cNvCxnSpPr>
          <p:nvPr/>
        </p:nvCxnSpPr>
        <p:spPr>
          <a:xfrm rot="16200000" flipH="1">
            <a:off x="1403082" y="2276287"/>
            <a:ext cx="268655" cy="28119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Соединительная линия уступом 87"/>
          <p:cNvCxnSpPr>
            <a:stCxn id="80" idx="2"/>
            <a:endCxn id="89" idx="1"/>
          </p:cNvCxnSpPr>
          <p:nvPr/>
        </p:nvCxnSpPr>
        <p:spPr>
          <a:xfrm rot="16200000" flipH="1">
            <a:off x="679860" y="2999509"/>
            <a:ext cx="1728773" cy="29486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1691680" y="3795886"/>
            <a:ext cx="651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files</a:t>
            </a:r>
            <a:endParaRPr lang="ru-RU" sz="2200" dirty="0"/>
          </a:p>
        </p:txBody>
      </p:sp>
      <p:sp>
        <p:nvSpPr>
          <p:cNvPr id="90" name="TextBox 89"/>
          <p:cNvSpPr txBox="1"/>
          <p:nvPr/>
        </p:nvSpPr>
        <p:spPr>
          <a:xfrm>
            <a:off x="2267744" y="4229095"/>
            <a:ext cx="117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modules</a:t>
            </a:r>
            <a:endParaRPr lang="ru-RU" sz="2200" dirty="0"/>
          </a:p>
        </p:txBody>
      </p:sp>
      <p:cxnSp>
        <p:nvCxnSpPr>
          <p:cNvPr id="91" name="Соединительная линия уступом 90"/>
          <p:cNvCxnSpPr>
            <a:stCxn id="89" idx="2"/>
            <a:endCxn id="90" idx="1"/>
          </p:cNvCxnSpPr>
          <p:nvPr/>
        </p:nvCxnSpPr>
        <p:spPr>
          <a:xfrm rot="16200000" flipH="1">
            <a:off x="2033614" y="4210409"/>
            <a:ext cx="217766" cy="25049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5497052" y="1851670"/>
            <a:ext cx="4058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io</a:t>
            </a:r>
            <a:endParaRPr lang="en-US" sz="2200" dirty="0" smtClean="0"/>
          </a:p>
        </p:txBody>
      </p:sp>
      <p:sp>
        <p:nvSpPr>
          <p:cNvPr id="93" name="TextBox 92"/>
          <p:cNvSpPr txBox="1"/>
          <p:nvPr/>
        </p:nvSpPr>
        <p:spPr>
          <a:xfrm>
            <a:off x="6028584" y="2266663"/>
            <a:ext cx="1262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examples</a:t>
            </a:r>
          </a:p>
        </p:txBody>
      </p:sp>
      <p:cxnSp>
        <p:nvCxnSpPr>
          <p:cNvPr id="94" name="Соединительная линия уступом 93"/>
          <p:cNvCxnSpPr>
            <a:stCxn id="92" idx="2"/>
            <a:endCxn id="93" idx="1"/>
          </p:cNvCxnSpPr>
          <p:nvPr/>
        </p:nvCxnSpPr>
        <p:spPr>
          <a:xfrm rot="16200000" flipH="1">
            <a:off x="5764513" y="2218036"/>
            <a:ext cx="199550" cy="32859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929879" y="2698711"/>
            <a:ext cx="117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modules</a:t>
            </a:r>
          </a:p>
        </p:txBody>
      </p:sp>
      <p:cxnSp>
        <p:nvCxnSpPr>
          <p:cNvPr id="96" name="Соединительная линия уступом 95"/>
          <p:cNvCxnSpPr>
            <a:stCxn id="93" idx="2"/>
            <a:endCxn id="95" idx="1"/>
          </p:cNvCxnSpPr>
          <p:nvPr/>
        </p:nvCxnSpPr>
        <p:spPr>
          <a:xfrm rot="16200000" flipH="1">
            <a:off x="6686464" y="2670739"/>
            <a:ext cx="216605" cy="27022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97052" y="3250298"/>
            <a:ext cx="5982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cdn</a:t>
            </a:r>
            <a:endParaRPr lang="en-US" sz="22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6203571" y="3665291"/>
            <a:ext cx="6726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web</a:t>
            </a:r>
            <a:endParaRPr lang="en-US" sz="2200" dirty="0" smtClean="0"/>
          </a:p>
        </p:txBody>
      </p:sp>
      <p:cxnSp>
        <p:nvCxnSpPr>
          <p:cNvPr id="24" name="Соединительная линия уступом 23"/>
          <p:cNvCxnSpPr>
            <a:stCxn id="22" idx="2"/>
            <a:endCxn id="23" idx="1"/>
          </p:cNvCxnSpPr>
          <p:nvPr/>
        </p:nvCxnSpPr>
        <p:spPr>
          <a:xfrm rot="16200000" flipH="1">
            <a:off x="5900097" y="3577261"/>
            <a:ext cx="199550" cy="40739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929879" y="4097339"/>
            <a:ext cx="117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modules</a:t>
            </a:r>
          </a:p>
        </p:txBody>
      </p:sp>
      <p:cxnSp>
        <p:nvCxnSpPr>
          <p:cNvPr id="26" name="Соединительная линия уступом 25"/>
          <p:cNvCxnSpPr>
            <a:stCxn id="23" idx="2"/>
            <a:endCxn id="25" idx="1"/>
          </p:cNvCxnSpPr>
          <p:nvPr/>
        </p:nvCxnSpPr>
        <p:spPr>
          <a:xfrm rot="16200000" flipH="1">
            <a:off x="6626594" y="4009497"/>
            <a:ext cx="216605" cy="38996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18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o.base.js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Набор </a:t>
            </a:r>
            <a:r>
              <a:rPr lang="en-US" dirty="0" smtClean="0"/>
              <a:t>JavaScript </a:t>
            </a:r>
            <a:r>
              <a:rPr lang="ru-RU" dirty="0" smtClean="0"/>
              <a:t>плагинов и дополнений </a:t>
            </a:r>
            <a:r>
              <a:rPr lang="en-US" dirty="0" smtClean="0"/>
              <a:t>IO</a:t>
            </a:r>
            <a:r>
              <a:rPr lang="ru-RU" dirty="0" smtClean="0"/>
              <a:t> </a:t>
            </a:r>
            <a:r>
              <a:rPr lang="ru-RU" dirty="0" err="1" smtClean="0"/>
              <a:t>фреймворка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95408" y="2713444"/>
            <a:ext cx="4058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io</a:t>
            </a:r>
            <a:endParaRPr lang="en-US" sz="22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899592" y="1851670"/>
            <a:ext cx="9944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Project</a:t>
            </a:r>
            <a:endParaRPr lang="ru-RU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678007" y="2282557"/>
            <a:ext cx="6142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app</a:t>
            </a:r>
            <a:endParaRPr lang="ru-RU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2826940" y="3128437"/>
            <a:ext cx="1262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examples</a:t>
            </a:r>
          </a:p>
        </p:txBody>
      </p:sp>
      <p:cxnSp>
        <p:nvCxnSpPr>
          <p:cNvPr id="9" name="Соединительная линия уступом 8"/>
          <p:cNvCxnSpPr>
            <a:stCxn id="7" idx="2"/>
            <a:endCxn id="5" idx="1"/>
          </p:cNvCxnSpPr>
          <p:nvPr/>
        </p:nvCxnSpPr>
        <p:spPr>
          <a:xfrm rot="16200000" flipH="1">
            <a:off x="2032553" y="2666033"/>
            <a:ext cx="215444" cy="31026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>
            <a:stCxn id="5" idx="2"/>
            <a:endCxn id="8" idx="1"/>
          </p:cNvCxnSpPr>
          <p:nvPr/>
        </p:nvCxnSpPr>
        <p:spPr>
          <a:xfrm rot="16200000" flipH="1">
            <a:off x="2562869" y="3079810"/>
            <a:ext cx="199550" cy="32859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728235" y="3560485"/>
            <a:ext cx="117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modules</a:t>
            </a:r>
          </a:p>
        </p:txBody>
      </p:sp>
      <p:cxnSp>
        <p:nvCxnSpPr>
          <p:cNvPr id="12" name="Соединительная линия уступом 11"/>
          <p:cNvCxnSpPr>
            <a:stCxn id="8" idx="2"/>
            <a:endCxn id="11" idx="1"/>
          </p:cNvCxnSpPr>
          <p:nvPr/>
        </p:nvCxnSpPr>
        <p:spPr>
          <a:xfrm rot="16200000" flipH="1">
            <a:off x="3484820" y="3532513"/>
            <a:ext cx="216605" cy="27022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Соединительная линия уступом 12"/>
          <p:cNvCxnSpPr>
            <a:stCxn id="6" idx="2"/>
          </p:cNvCxnSpPr>
          <p:nvPr/>
        </p:nvCxnSpPr>
        <p:spPr>
          <a:xfrm rot="16200000" flipH="1">
            <a:off x="1403082" y="2276287"/>
            <a:ext cx="268655" cy="28119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Соединительная линия уступом 13"/>
          <p:cNvCxnSpPr>
            <a:stCxn id="6" idx="2"/>
            <a:endCxn id="15" idx="1"/>
          </p:cNvCxnSpPr>
          <p:nvPr/>
        </p:nvCxnSpPr>
        <p:spPr>
          <a:xfrm rot="16200000" flipH="1">
            <a:off x="679860" y="2999509"/>
            <a:ext cx="1728773" cy="29486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91680" y="3795886"/>
            <a:ext cx="651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files</a:t>
            </a:r>
            <a:endParaRPr lang="ru-RU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2267744" y="4229095"/>
            <a:ext cx="117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modules</a:t>
            </a:r>
            <a:endParaRPr lang="ru-RU" sz="2200" dirty="0"/>
          </a:p>
        </p:txBody>
      </p:sp>
      <p:cxnSp>
        <p:nvCxnSpPr>
          <p:cNvPr id="17" name="Соединительная линия уступом 16"/>
          <p:cNvCxnSpPr>
            <a:stCxn id="15" idx="2"/>
            <a:endCxn id="16" idx="1"/>
          </p:cNvCxnSpPr>
          <p:nvPr/>
        </p:nvCxnSpPr>
        <p:spPr>
          <a:xfrm rot="16200000" flipH="1">
            <a:off x="2033614" y="4210409"/>
            <a:ext cx="217766" cy="25049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497052" y="1851670"/>
            <a:ext cx="4058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io</a:t>
            </a:r>
            <a:endParaRPr lang="en-US" sz="22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6028584" y="2266663"/>
            <a:ext cx="1262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examples</a:t>
            </a:r>
          </a:p>
        </p:txBody>
      </p:sp>
      <p:cxnSp>
        <p:nvCxnSpPr>
          <p:cNvPr id="20" name="Соединительная линия уступом 19"/>
          <p:cNvCxnSpPr>
            <a:stCxn id="18" idx="2"/>
            <a:endCxn id="19" idx="1"/>
          </p:cNvCxnSpPr>
          <p:nvPr/>
        </p:nvCxnSpPr>
        <p:spPr>
          <a:xfrm rot="16200000" flipH="1">
            <a:off x="5764513" y="2218036"/>
            <a:ext cx="199550" cy="32859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929879" y="2698711"/>
            <a:ext cx="117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modules</a:t>
            </a:r>
          </a:p>
        </p:txBody>
      </p:sp>
      <p:cxnSp>
        <p:nvCxnSpPr>
          <p:cNvPr id="22" name="Соединительная линия уступом 21"/>
          <p:cNvCxnSpPr>
            <a:stCxn id="19" idx="2"/>
            <a:endCxn id="21" idx="1"/>
          </p:cNvCxnSpPr>
          <p:nvPr/>
        </p:nvCxnSpPr>
        <p:spPr>
          <a:xfrm rot="16200000" flipH="1">
            <a:off x="6686464" y="2670739"/>
            <a:ext cx="216605" cy="27022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497052" y="3250298"/>
            <a:ext cx="5982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cdn</a:t>
            </a:r>
            <a:endParaRPr lang="en-US" sz="22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6203571" y="3665291"/>
            <a:ext cx="6726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web</a:t>
            </a:r>
            <a:endParaRPr lang="en-US" sz="2200" dirty="0" smtClean="0"/>
          </a:p>
        </p:txBody>
      </p:sp>
      <p:cxnSp>
        <p:nvCxnSpPr>
          <p:cNvPr id="25" name="Соединительная линия уступом 24"/>
          <p:cNvCxnSpPr>
            <a:stCxn id="23" idx="2"/>
            <a:endCxn id="24" idx="1"/>
          </p:cNvCxnSpPr>
          <p:nvPr/>
        </p:nvCxnSpPr>
        <p:spPr>
          <a:xfrm rot="16200000" flipH="1">
            <a:off x="5900097" y="3577261"/>
            <a:ext cx="199550" cy="40739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929879" y="4097339"/>
            <a:ext cx="117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modules</a:t>
            </a:r>
          </a:p>
        </p:txBody>
      </p:sp>
      <p:cxnSp>
        <p:nvCxnSpPr>
          <p:cNvPr id="27" name="Соединительная линия уступом 26"/>
          <p:cNvCxnSpPr>
            <a:stCxn id="24" idx="2"/>
            <a:endCxn id="26" idx="1"/>
          </p:cNvCxnSpPr>
          <p:nvPr/>
        </p:nvCxnSpPr>
        <p:spPr>
          <a:xfrm rot="16200000" flipH="1">
            <a:off x="6626594" y="4009497"/>
            <a:ext cx="216605" cy="38996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667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Минификация</a:t>
            </a:r>
            <a:r>
              <a:rPr lang="ru-RU" dirty="0" smtClean="0"/>
              <a:t> файлов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Сжатие файлов стилей и скриптов для ускорения их загрузки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2211710"/>
            <a:ext cx="216293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script.js</a:t>
            </a:r>
            <a:endParaRPr lang="ru-RU" sz="3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3291830"/>
            <a:ext cx="216293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style.css</a:t>
            </a:r>
            <a:endParaRPr lang="ru-RU" sz="3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061999" y="2211710"/>
            <a:ext cx="2617155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script.min.js</a:t>
            </a:r>
            <a:endParaRPr lang="ru-RU" sz="3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061999" y="3291830"/>
            <a:ext cx="2617155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style.min.css</a:t>
            </a:r>
            <a:endParaRPr lang="ru-RU" sz="3000" dirty="0"/>
          </a:p>
        </p:txBody>
      </p:sp>
      <p:cxnSp>
        <p:nvCxnSpPr>
          <p:cNvPr id="13" name="Прямая со стрелкой 12"/>
          <p:cNvCxnSpPr>
            <a:stCxn id="7" idx="3"/>
            <a:endCxn id="9" idx="1"/>
          </p:cNvCxnSpPr>
          <p:nvPr/>
        </p:nvCxnSpPr>
        <p:spPr>
          <a:xfrm>
            <a:off x="2630482" y="2535746"/>
            <a:ext cx="3431517" cy="0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8" idx="3"/>
            <a:endCxn id="10" idx="1"/>
          </p:cNvCxnSpPr>
          <p:nvPr/>
        </p:nvCxnSpPr>
        <p:spPr>
          <a:xfrm>
            <a:off x="2630482" y="3615866"/>
            <a:ext cx="3431517" cy="0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блако 10"/>
          <p:cNvSpPr/>
          <p:nvPr/>
        </p:nvSpPr>
        <p:spPr>
          <a:xfrm>
            <a:off x="2918514" y="1995686"/>
            <a:ext cx="2570390" cy="2232248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cleancss.com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22192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630</TotalTime>
  <Words>437</Words>
  <Application>Microsoft Office PowerPoint</Application>
  <PresentationFormat>Экран (16:9)</PresentationFormat>
  <Paragraphs>112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IO Framework</vt:lpstr>
      <vt:lpstr>Список уроков</vt:lpstr>
      <vt:lpstr>Model</vt:lpstr>
      <vt:lpstr>Презентация PowerPoint</vt:lpstr>
      <vt:lpstr>Yepnope</vt:lpstr>
      <vt:lpstr>Yepnope</vt:lpstr>
      <vt:lpstr>io.js</vt:lpstr>
      <vt:lpstr>io.base.js</vt:lpstr>
      <vt:lpstr>Минификация файлов</vt:lpstr>
      <vt:lpstr>Минификация файлов</vt:lpstr>
      <vt:lpstr>Инкрементация версий файлов</vt:lpstr>
      <vt:lpstr>Добавление плагина</vt:lpstr>
      <vt:lpstr>Добавление плагина</vt:lpstr>
      <vt:lpstr>Функция ioCallEntity()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Framework</dc:title>
  <dc:creator>Администратор</dc:creator>
  <cp:lastModifiedBy>Администратор</cp:lastModifiedBy>
  <cp:revision>174</cp:revision>
  <dcterms:created xsi:type="dcterms:W3CDTF">2018-01-03T03:29:07Z</dcterms:created>
  <dcterms:modified xsi:type="dcterms:W3CDTF">2019-04-16T09:10:42Z</dcterms:modified>
</cp:coreProperties>
</file>