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8" r:id="rId4"/>
    <p:sldId id="269" r:id="rId5"/>
    <p:sldId id="284" r:id="rId6"/>
    <p:sldId id="275" r:id="rId7"/>
    <p:sldId id="285" r:id="rId8"/>
    <p:sldId id="276" r:id="rId9"/>
    <p:sldId id="277" r:id="rId10"/>
    <p:sldId id="281" r:id="rId11"/>
    <p:sldId id="287" r:id="rId12"/>
    <p:sldId id="288" r:id="rId13"/>
    <p:sldId id="290" r:id="rId14"/>
    <p:sldId id="291" r:id="rId15"/>
    <p:sldId id="289" r:id="rId16"/>
    <p:sldId id="282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ru-RU" sz="2500" b="1" u="sng" dirty="0" smtClean="0"/>
              <a:t>10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17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en-US" sz="2500" dirty="0" smtClean="0"/>
              <a:t>View </a:t>
            </a:r>
            <a:r>
              <a:rPr lang="ru-RU" sz="2500" dirty="0" smtClean="0"/>
              <a:t>и работа с ними,</a:t>
            </a:r>
            <a:endParaRPr lang="en-US" sz="2500" dirty="0" smtClean="0"/>
          </a:p>
          <a:p>
            <a:pPr algn="ctr"/>
            <a:r>
              <a:rPr lang="ru-RU" sz="2500" dirty="0" smtClean="0"/>
              <a:t>взаимодействие </a:t>
            </a:r>
            <a:r>
              <a:rPr lang="en-US" sz="2500" dirty="0" smtClean="0"/>
              <a:t>View </a:t>
            </a:r>
            <a:r>
              <a:rPr lang="ru-RU" sz="2500" dirty="0" smtClean="0"/>
              <a:t>с </a:t>
            </a:r>
            <a:r>
              <a:rPr lang="en-US" sz="2500" dirty="0" smtClean="0"/>
              <a:t>Model</a:t>
            </a:r>
            <a:endParaRPr lang="ru-RU" sz="25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267494"/>
            <a:ext cx="3682752" cy="18722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рендера </a:t>
            </a:r>
            <a:r>
              <a:rPr lang="en-US" dirty="0" smtClean="0"/>
              <a:t>view </a:t>
            </a:r>
            <a:r>
              <a:rPr lang="ru-RU" dirty="0" smtClean="0"/>
              <a:t>через </a:t>
            </a:r>
            <a:r>
              <a:rPr lang="en-US" dirty="0" smtClean="0"/>
              <a:t>controller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6" y="-521"/>
            <a:ext cx="5007884" cy="51440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20072" y="2427734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Используя </a:t>
            </a:r>
            <a:r>
              <a:rPr lang="en-US" dirty="0" smtClean="0"/>
              <a:t>layout </a:t>
            </a:r>
            <a:r>
              <a:rPr lang="ru-RU" dirty="0" smtClean="0"/>
              <a:t>по умолчанию и функцию </a:t>
            </a:r>
            <a:r>
              <a:rPr lang="en-US" dirty="0" smtClean="0"/>
              <a:t>self::render()</a:t>
            </a: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Используя функцию смены </a:t>
            </a:r>
            <a:r>
              <a:rPr lang="en-US" dirty="0" smtClean="0"/>
              <a:t>layout </a:t>
            </a:r>
            <a:r>
              <a:rPr lang="ru-RU" dirty="0" smtClean="0"/>
              <a:t>на другой (</a:t>
            </a:r>
            <a:r>
              <a:rPr lang="en-US" dirty="0" smtClean="0"/>
              <a:t>self::setLayout()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и функцию </a:t>
            </a:r>
            <a:r>
              <a:rPr lang="en-US" dirty="0" smtClean="0"/>
              <a:t>self::render()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Используя функцию рендера с игнорированием </a:t>
            </a:r>
            <a:r>
              <a:rPr lang="en-US" dirty="0" smtClean="0"/>
              <a:t>layout (IOCore::renderPlain())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0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958" y="1028318"/>
            <a:ext cx="8214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Используя функцию рендера с игнорированием </a:t>
            </a:r>
            <a:r>
              <a:rPr lang="en-US" dirty="0" smtClean="0"/>
              <a:t>layout (IOCore::renderPlain())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4958" y="205979"/>
            <a:ext cx="82140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Пример рендера </a:t>
            </a:r>
            <a:r>
              <a:rPr lang="en-US" dirty="0"/>
              <a:t>view </a:t>
            </a:r>
            <a:r>
              <a:rPr lang="ru-RU" dirty="0"/>
              <a:t>через </a:t>
            </a:r>
            <a:r>
              <a:rPr lang="en-US" dirty="0"/>
              <a:t>model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908" y="1635647"/>
            <a:ext cx="6416184" cy="35078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717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1437866"/>
            <a:ext cx="3282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self::render(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$view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self</a:t>
            </a:r>
            <a:r>
              <a:rPr lang="da-DK" dirty="0" smtClean="0">
                <a:cs typeface="Courier New" pitchFamily="49" charset="0"/>
              </a:rPr>
              <a:t>::</a:t>
            </a:r>
            <a:r>
              <a:rPr lang="en-US" dirty="0" smtClean="0">
                <a:cs typeface="Courier New" pitchFamily="49" charset="0"/>
              </a:rPr>
              <a:t>render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76056" y="1114701"/>
            <a:ext cx="3282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Рендер </a:t>
            </a:r>
            <a:r>
              <a:rPr lang="en-US" dirty="0" smtClean="0"/>
              <a:t>view, </a:t>
            </a:r>
            <a:r>
              <a:rPr lang="ru-RU" dirty="0" smtClean="0"/>
              <a:t>встроенный в указанный </a:t>
            </a:r>
            <a:r>
              <a:rPr lang="en-US" dirty="0"/>
              <a:t>layout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80971" y="2211710"/>
            <a:ext cx="1672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т</a:t>
            </a:r>
            <a:r>
              <a:rPr lang="ru-RU" dirty="0" smtClean="0">
                <a:solidFill>
                  <a:srgbClr val="C00000"/>
                </a:solidFill>
              </a:rPr>
              <a:t>олько для </a:t>
            </a:r>
            <a:r>
              <a:rPr lang="en-US" dirty="0" smtClean="0">
                <a:solidFill>
                  <a:srgbClr val="C00000"/>
                </a:solidFill>
              </a:rPr>
              <a:t>controller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28" r="9043" b="51576"/>
          <a:stretch/>
        </p:blipFill>
        <p:spPr bwMode="auto">
          <a:xfrm>
            <a:off x="244430" y="3219822"/>
            <a:ext cx="8655141" cy="15928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68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0503" y="1227405"/>
            <a:ext cx="3282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IOCore::render(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$view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render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53884" y="1096456"/>
            <a:ext cx="351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Рендер </a:t>
            </a:r>
            <a:r>
              <a:rPr lang="en-US" dirty="0" smtClean="0"/>
              <a:t>view, </a:t>
            </a:r>
            <a:r>
              <a:rPr lang="ru-RU" dirty="0" smtClean="0"/>
              <a:t>встроенный в указанный </a:t>
            </a:r>
            <a:r>
              <a:rPr lang="en-US" dirty="0"/>
              <a:t>layout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629445" y="1923678"/>
            <a:ext cx="2363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р</a:t>
            </a:r>
            <a:r>
              <a:rPr lang="ru-RU" dirty="0" smtClean="0">
                <a:solidFill>
                  <a:srgbClr val="C00000"/>
                </a:solidFill>
              </a:rPr>
              <a:t>екомендуется только для </a:t>
            </a:r>
            <a:r>
              <a:rPr lang="en-US" dirty="0" smtClean="0">
                <a:solidFill>
                  <a:srgbClr val="C00000"/>
                </a:solidFill>
              </a:rPr>
              <a:t>model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2787925"/>
            <a:ext cx="7992888" cy="23607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6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87624" y="1446861"/>
            <a:ext cx="3282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self::setLayout(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$view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endParaRPr lang="da-DK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self</a:t>
            </a:r>
            <a:r>
              <a:rPr lang="da-DK" dirty="0" smtClean="0">
                <a:cs typeface="Courier New" pitchFamily="49" charset="0"/>
              </a:rPr>
              <a:t>::</a:t>
            </a:r>
            <a:r>
              <a:rPr lang="en-US" dirty="0" smtClean="0">
                <a:cs typeface="Courier New" pitchFamily="49" charset="0"/>
              </a:rPr>
              <a:t>setLayout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860032" y="1096456"/>
            <a:ext cx="3282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Принудительное указание </a:t>
            </a:r>
            <a:r>
              <a:rPr lang="en-US" dirty="0" smtClean="0"/>
              <a:t>layout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672812" y="2211710"/>
            <a:ext cx="1672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т</a:t>
            </a:r>
            <a:r>
              <a:rPr lang="ru-RU" dirty="0" smtClean="0">
                <a:solidFill>
                  <a:srgbClr val="C00000"/>
                </a:solidFill>
              </a:rPr>
              <a:t>олько для </a:t>
            </a:r>
            <a:r>
              <a:rPr lang="en-US" dirty="0" smtClean="0">
                <a:solidFill>
                  <a:srgbClr val="C00000"/>
                </a:solidFill>
              </a:rPr>
              <a:t>controller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64" b="28738"/>
          <a:stretch/>
        </p:blipFill>
        <p:spPr bwMode="auto">
          <a:xfrm>
            <a:off x="342864" y="3147814"/>
            <a:ext cx="8458272" cy="17374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8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53802" y="1883410"/>
            <a:ext cx="3138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IOCore::renderPlain(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$view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renderPlain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3360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753802" y="3218463"/>
            <a:ext cx="3138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Рендер </a:t>
            </a:r>
            <a:r>
              <a:rPr lang="en-US" dirty="0" smtClean="0"/>
              <a:t>view, </a:t>
            </a:r>
            <a:r>
              <a:rPr lang="ru-RU" dirty="0" smtClean="0"/>
              <a:t>игнорируя указанный </a:t>
            </a:r>
            <a:r>
              <a:rPr lang="en-US" dirty="0"/>
              <a:t>layout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40" r="9250" b="9494"/>
          <a:stretch/>
        </p:blipFill>
        <p:spPr bwMode="auto">
          <a:xfrm>
            <a:off x="251521" y="3360738"/>
            <a:ext cx="5328591" cy="10112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603401"/>
            <a:ext cx="5328592" cy="14027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09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4529" y="1419622"/>
            <a:ext cx="65438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</a:t>
            </a:r>
            <a:r>
              <a:rPr lang="en-US" sz="2000" dirty="0" smtClean="0"/>
              <a:t>View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Отобразить созданную </a:t>
            </a:r>
            <a:r>
              <a:rPr lang="en-US" sz="2000" dirty="0" smtClean="0"/>
              <a:t>View</a:t>
            </a:r>
            <a:r>
              <a:rPr lang="ru-RU" sz="2000" dirty="0" smtClean="0"/>
              <a:t>,</a:t>
            </a:r>
            <a:r>
              <a:rPr lang="en-US" sz="2000" dirty="0" smtClean="0"/>
              <a:t> </a:t>
            </a:r>
            <a:r>
              <a:rPr lang="ru-RU" sz="2000" dirty="0" smtClean="0"/>
              <a:t>используя функции </a:t>
            </a:r>
            <a:r>
              <a:rPr lang="en-US" sz="2000" dirty="0" smtClean="0"/>
              <a:t>self::render() </a:t>
            </a:r>
            <a:r>
              <a:rPr lang="ru-RU" sz="2000" dirty="0" smtClean="0"/>
              <a:t>и </a:t>
            </a:r>
            <a:r>
              <a:rPr lang="en-US" sz="2000" dirty="0" smtClean="0"/>
              <a:t>IOCore::renderPlain() </a:t>
            </a:r>
            <a:r>
              <a:rPr lang="ru-RU" sz="2000" dirty="0" smtClean="0"/>
              <a:t>в </a:t>
            </a:r>
            <a:r>
              <a:rPr lang="en-US" sz="2000" dirty="0" smtClean="0"/>
              <a:t>Controller</a:t>
            </a: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Отобразить созданную </a:t>
            </a:r>
            <a:r>
              <a:rPr lang="en-US" sz="2000" dirty="0" smtClean="0"/>
              <a:t>View</a:t>
            </a:r>
            <a:r>
              <a:rPr lang="ru-RU" sz="2000" dirty="0" smtClean="0"/>
              <a:t>, используя функции </a:t>
            </a:r>
            <a:r>
              <a:rPr lang="en-US" sz="2000" dirty="0" smtClean="0"/>
              <a:t>IOCore::render() </a:t>
            </a:r>
            <a:r>
              <a:rPr lang="ru-RU" sz="2000" dirty="0" smtClean="0"/>
              <a:t>и </a:t>
            </a:r>
            <a:r>
              <a:rPr lang="en-US" sz="2000" dirty="0" smtClean="0"/>
              <a:t>IOCore::renderPlain() </a:t>
            </a:r>
            <a:r>
              <a:rPr lang="ru-RU" sz="2000" dirty="0" smtClean="0"/>
              <a:t>в </a:t>
            </a:r>
            <a:r>
              <a:rPr lang="en-US" sz="2000" dirty="0" smtClean="0"/>
              <a:t>Model</a:t>
            </a:r>
            <a:endParaRPr lang="ru-RU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b="1" dirty="0" err="1"/>
              <a:t>View</a:t>
            </a:r>
            <a:r>
              <a:rPr lang="ru-RU" b="1" dirty="0"/>
              <a:t> и работа с ними, взаимодействие </a:t>
            </a:r>
            <a:r>
              <a:rPr lang="ru-RU" b="1" dirty="0" err="1"/>
              <a:t>View</a:t>
            </a:r>
            <a:r>
              <a:rPr lang="ru-RU" b="1" dirty="0"/>
              <a:t> с </a:t>
            </a:r>
            <a:r>
              <a:rPr lang="ru-RU" b="1" dirty="0" err="1"/>
              <a:t>Model</a:t>
            </a:r>
            <a:endParaRPr lang="ru-RU" b="1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2976" y="219951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class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71557" y="2559556"/>
            <a:ext cx="12988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controller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0888" y="4359756"/>
            <a:ext cx="7379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view</a:t>
            </a:r>
            <a:endParaRPr lang="ru-RU" sz="22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</a:t>
            </a:r>
            <a:endParaRPr lang="ru-RU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70888" y="3999716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model</a:t>
            </a:r>
            <a:endParaRPr lang="ru-RU" sz="2200" dirty="0"/>
          </a:p>
        </p:txBody>
      </p:sp>
      <p:cxnSp>
        <p:nvCxnSpPr>
          <p:cNvPr id="77" name="Соединительная линия уступом 76"/>
          <p:cNvCxnSpPr>
            <a:stCxn id="59" idx="2"/>
            <a:endCxn id="56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59" idx="2"/>
            <a:endCxn id="62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59" idx="2"/>
            <a:endCxn id="63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80"/>
          <p:cNvCxnSpPr>
            <a:stCxn id="59" idx="2"/>
            <a:endCxn id="65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59" idx="2"/>
            <a:endCxn id="66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9" idx="2"/>
            <a:endCxn id="67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9" idx="2"/>
            <a:endCxn id="75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59" idx="2"/>
            <a:endCxn id="64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100" name="Соединительная линия уступом 99"/>
          <p:cNvCxnSpPr>
            <a:stCxn id="58" idx="3"/>
            <a:endCxn id="60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Соединительная линия уступом 100"/>
          <p:cNvCxnSpPr>
            <a:stCxn id="58" idx="3"/>
            <a:endCxn id="90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58" idx="3"/>
            <a:endCxn id="92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Соединительная линия уступом 102"/>
          <p:cNvCxnSpPr>
            <a:stCxn id="58" idx="3"/>
            <a:endCxn id="93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58" idx="3"/>
            <a:endCxn id="95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58" idx="3"/>
            <a:endCxn id="96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Соединительная линия уступом 105"/>
          <p:cNvCxnSpPr>
            <a:stCxn id="58" idx="3"/>
            <a:endCxn id="9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оединительная линия уступом 106"/>
          <p:cNvCxnSpPr>
            <a:stCxn id="58" idx="3"/>
            <a:endCxn id="9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stCxn id="58" idx="3"/>
            <a:endCxn id="89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cron.php</a:t>
            </a:r>
            <a:endParaRPr lang="en-US" sz="22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116" name="Соединительная линия уступом 115"/>
          <p:cNvCxnSpPr>
            <a:stCxn id="58" idx="3"/>
            <a:endCxn id="61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оединительная линия уступом 116"/>
          <p:cNvCxnSpPr>
            <a:stCxn id="58" idx="3"/>
            <a:endCxn id="109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Соединительная линия уступом 117"/>
          <p:cNvCxnSpPr>
            <a:stCxn id="58" idx="3"/>
            <a:endCxn id="110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27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58" idx="3"/>
            <a:endCxn id="111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58" idx="3"/>
            <a:endCxn id="112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58" idx="3"/>
            <a:endCxn id="113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58" idx="3"/>
            <a:endCxn id="114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58" idx="3"/>
            <a:endCxn id="115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stCxn id="58" idx="3"/>
            <a:endCxn id="59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126" name="Соединительная линия уступом 125"/>
          <p:cNvCxnSpPr>
            <a:stCxn id="59" idx="2"/>
            <a:endCxn id="125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7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8374" y="2558710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App</a:t>
            </a:r>
            <a:endParaRPr lang="ru-RU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29700" y="1154817"/>
            <a:ext cx="13631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1729700" y="1657712"/>
            <a:ext cx="766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Class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9700" y="2162929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Model</a:t>
            </a:r>
            <a:endParaRPr lang="ru-RU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1729700" y="2666985"/>
            <a:ext cx="771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View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1729700" y="3459073"/>
            <a:ext cx="5629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Bin</a:t>
            </a:r>
            <a:endParaRPr lang="ru-RU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729700" y="3963129"/>
            <a:ext cx="7342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Cron</a:t>
            </a:r>
            <a:endParaRPr lang="ru-RU" sz="2200" dirty="0"/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1076681" y="1154817"/>
            <a:ext cx="509003" cy="323919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273251" y="1154817"/>
            <a:ext cx="2188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Обработчик</a:t>
            </a:r>
            <a:r>
              <a:rPr lang="en-US" sz="2200" dirty="0" smtClean="0"/>
              <a:t> URL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77436" y="1657711"/>
            <a:ext cx="36735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Структура таблиц баз данных</a:t>
            </a:r>
            <a:endParaRPr lang="ru-RU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73251" y="2162929"/>
            <a:ext cx="2294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Логика (функции)</a:t>
            </a:r>
            <a:endParaRPr lang="ru-RU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3273251" y="2666984"/>
            <a:ext cx="33379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Элементы интерфейса </a:t>
            </a:r>
            <a:r>
              <a:rPr lang="en-US" sz="2200" dirty="0" smtClean="0"/>
              <a:t>(UI)</a:t>
            </a:r>
            <a:endParaRPr lang="ru-RU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273250" y="3459073"/>
            <a:ext cx="56912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Внешние скрипты (запускаемые в терминале)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3241868" y="3962549"/>
            <a:ext cx="5004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П</a:t>
            </a:r>
            <a:r>
              <a:rPr lang="ru-RU" sz="2200" dirty="0" smtClean="0"/>
              <a:t>овторяемые скрипты, выполняющиеся</a:t>
            </a:r>
          </a:p>
          <a:p>
            <a:r>
              <a:rPr lang="ru-RU" sz="2200" dirty="0" smtClean="0"/>
              <a:t>в фоне (для планировщика задач)</a:t>
            </a:r>
            <a:endParaRPr lang="ru-RU" sz="22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835696" y="3291830"/>
            <a:ext cx="6552728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Доступ к участкам проекта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1706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153" y="113159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</a:t>
            </a:r>
            <a:r>
              <a:rPr lang="en-US" sz="2200" dirty="0" smtClean="0"/>
              <a:t>pp</a:t>
            </a:r>
          </a:p>
          <a:p>
            <a:pPr algn="ctr"/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069435"/>
            <a:ext cx="146149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com</a:t>
            </a:r>
          </a:p>
          <a:p>
            <a:pPr algn="ctr"/>
            <a:r>
              <a:rPr lang="en-US" sz="2200" dirty="0" err="1" smtClean="0"/>
              <a:t>com.notice</a:t>
            </a:r>
            <a:endParaRPr lang="en-US" sz="2200" dirty="0" smtClean="0"/>
          </a:p>
          <a:p>
            <a:pPr algn="ctr"/>
            <a:r>
              <a:rPr lang="en-US" sz="2200" dirty="0" err="1" smtClean="0"/>
              <a:t>crm</a:t>
            </a:r>
            <a:endParaRPr lang="en-US" sz="2200" dirty="0" smtClean="0"/>
          </a:p>
          <a:p>
            <a:pPr algn="ctr"/>
            <a:r>
              <a:rPr lang="en-US" sz="2200" dirty="0" smtClean="0"/>
              <a:t>ticket</a:t>
            </a:r>
          </a:p>
          <a:p>
            <a:pPr algn="ctr"/>
            <a:r>
              <a:rPr lang="en-US" sz="2200" dirty="0" err="1" smtClean="0"/>
              <a:t>bmc.trade</a:t>
            </a:r>
            <a:endParaRPr lang="en-US" sz="2200" dirty="0" smtClean="0"/>
          </a:p>
          <a:p>
            <a:pPr algn="ctr"/>
            <a:r>
              <a:rPr lang="en-US" sz="2200" dirty="0" smtClean="0"/>
              <a:t>…</a:t>
            </a:r>
            <a:endParaRPr lang="ru-RU" sz="2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7350" y="1995686"/>
            <a:ext cx="123110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207305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0574" y="2161767"/>
            <a:ext cx="12988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controller</a:t>
            </a:r>
          </a:p>
          <a:p>
            <a:pPr algn="ctr"/>
            <a:r>
              <a:rPr lang="en-US" sz="2200" dirty="0" smtClean="0"/>
              <a:t>class</a:t>
            </a:r>
          </a:p>
          <a:p>
            <a:pPr algn="ctr"/>
            <a:r>
              <a:rPr lang="en-US" sz="2200" dirty="0" smtClean="0"/>
              <a:t>model</a:t>
            </a:r>
          </a:p>
          <a:p>
            <a:pPr algn="ctr"/>
            <a:r>
              <a:rPr lang="en-US" sz="2200" dirty="0" smtClean="0"/>
              <a:t>view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707904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Кольцо 26"/>
          <p:cNvSpPr/>
          <p:nvPr/>
        </p:nvSpPr>
        <p:spPr>
          <a:xfrm>
            <a:off x="3563888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0590" y="1823212"/>
            <a:ext cx="18099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/>
              <a:t>папка</a:t>
            </a:r>
          </a:p>
          <a:p>
            <a:pPr algn="ctr"/>
            <a:r>
              <a:rPr lang="ru-RU" sz="2200" dirty="0" smtClean="0"/>
              <a:t>или</a:t>
            </a:r>
          </a:p>
          <a:p>
            <a:pPr algn="ctr"/>
            <a:r>
              <a:rPr lang="ru-RU" sz="2200" dirty="0" smtClean="0"/>
              <a:t>папки</a:t>
            </a:r>
          </a:p>
          <a:p>
            <a:pPr algn="ctr"/>
            <a:r>
              <a:rPr lang="ru-RU" sz="2200" dirty="0" smtClean="0"/>
              <a:t>разделяемые</a:t>
            </a:r>
          </a:p>
          <a:p>
            <a:pPr algn="ctr"/>
            <a:r>
              <a:rPr lang="ru-RU" sz="2200" dirty="0" smtClean="0"/>
              <a:t>точкой</a:t>
            </a:r>
            <a:endParaRPr lang="ru-RU" sz="22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77480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Кольцо 29"/>
          <p:cNvSpPr/>
          <p:nvPr/>
        </p:nvSpPr>
        <p:spPr>
          <a:xfrm>
            <a:off x="563079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90830" y="2331043"/>
            <a:ext cx="1015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имя файла</a:t>
            </a:r>
            <a:endParaRPr lang="ru-RU" sz="22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23629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>
            <a:off x="709228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80312" y="2331042"/>
            <a:ext cx="1303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мя функции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4161" y="1131590"/>
            <a:ext cx="1155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олько для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1780" y="4227934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app.model.hello.world</a:t>
            </a:r>
            <a:endParaRPr lang="en-US" dirty="0" smtClean="0"/>
          </a:p>
          <a:p>
            <a:pPr algn="ctr"/>
            <a:r>
              <a:rPr lang="en-US" dirty="0" smtClean="0"/>
              <a:t>com.class.cms.widgets.dbsearch2</a:t>
            </a:r>
          </a:p>
          <a:p>
            <a:pPr algn="ctr"/>
            <a:r>
              <a:rPr lang="en-US" dirty="0" err="1" smtClean="0"/>
              <a:t>io.view.global.anyfile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04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Элементы интерфейса </a:t>
            </a:r>
            <a:r>
              <a:rPr lang="en-US" dirty="0"/>
              <a:t>(UI)</a:t>
            </a:r>
            <a:endParaRPr lang="ru-RU" dirty="0"/>
          </a:p>
        </p:txBody>
      </p:sp>
      <p:pic>
        <p:nvPicPr>
          <p:cNvPr id="17" name="Picture 4" descr="C:\Users\Администратор\Desktop\Без имени-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766" y="1640391"/>
            <a:ext cx="6746468" cy="35031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9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Логика (функции)</a:t>
            </a:r>
            <a:endParaRPr lang="ru-RU" dirty="0"/>
          </a:p>
        </p:txBody>
      </p:sp>
      <p:pic>
        <p:nvPicPr>
          <p:cNvPr id="5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28" y="2427734"/>
            <a:ext cx="2418536" cy="1872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пикчи\Без имени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197" y="3651870"/>
            <a:ext cx="272463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8956" y="1637801"/>
            <a:ext cx="2104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AJAX POST Request</a:t>
            </a:r>
          </a:p>
          <a:p>
            <a:pPr algn="ctr"/>
            <a:r>
              <a:rPr lang="en-US" dirty="0" smtClean="0"/>
              <a:t>app.model.test1.abc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97583"/>
            <a:ext cx="2799807" cy="34459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12" y="1697583"/>
            <a:ext cx="2308040" cy="17866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44212" y="3147814"/>
            <a:ext cx="2304256" cy="3326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Запрос успешно обработан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310061" y="1268469"/>
            <a:ext cx="257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Success or Failed Request</a:t>
            </a:r>
            <a:endParaRPr lang="ru-RU" dirty="0"/>
          </a:p>
        </p:txBody>
      </p:sp>
      <p:pic>
        <p:nvPicPr>
          <p:cNvPr id="12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40" y="3605606"/>
            <a:ext cx="1803988" cy="13964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696240" y="4659981"/>
            <a:ext cx="1800200" cy="33834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Произошла ошибка</a:t>
            </a:r>
            <a:endParaRPr lang="ru-RU" sz="1400" dirty="0" smtClean="0"/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1907704" y="3651870"/>
            <a:ext cx="1872208" cy="1008110"/>
          </a:xfrm>
          <a:prstGeom prst="bentConnector3">
            <a:avLst>
              <a:gd name="adj1" fmla="val 2581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4" idx="6"/>
          </p:cNvCxnSpPr>
          <p:nvPr/>
        </p:nvCxnSpPr>
        <p:spPr>
          <a:xfrm>
            <a:off x="5436096" y="4734022"/>
            <a:ext cx="1260144" cy="951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4" idx="7"/>
          </p:cNvCxnSpPr>
          <p:nvPr/>
        </p:nvCxnSpPr>
        <p:spPr>
          <a:xfrm flipV="1">
            <a:off x="5393915" y="3314156"/>
            <a:ext cx="1050297" cy="13266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Кольцо 33"/>
          <p:cNvSpPr/>
          <p:nvPr/>
        </p:nvSpPr>
        <p:spPr>
          <a:xfrm>
            <a:off x="5148064" y="4602167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56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5" y="311764"/>
            <a:ext cx="978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URL GET</a:t>
            </a:r>
          </a:p>
          <a:p>
            <a:pPr algn="ctr"/>
            <a:r>
              <a:rPr lang="en-US" dirty="0" smtClean="0"/>
              <a:t>Request</a:t>
            </a:r>
            <a:endParaRPr lang="ru-RU" dirty="0"/>
          </a:p>
        </p:txBody>
      </p:sp>
      <p:pic>
        <p:nvPicPr>
          <p:cNvPr id="1028" name="Picture 4" descr="C:\Users\LexInZector\Desktop\Без имени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0089"/>
            <a:ext cx="3015831" cy="37117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7"/>
          <a:stretch/>
        </p:blipFill>
        <p:spPr bwMode="auto">
          <a:xfrm>
            <a:off x="1594030" y="215830"/>
            <a:ext cx="713371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034191" y="655274"/>
            <a:ext cx="4588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http://site.kz/entity/app.model.test1.abc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67368" y="1676477"/>
            <a:ext cx="2055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Return HTML Result</a:t>
            </a:r>
            <a:endParaRPr lang="ru-RU" dirty="0"/>
          </a:p>
        </p:txBody>
      </p:sp>
      <p:cxnSp>
        <p:nvCxnSpPr>
          <p:cNvPr id="14" name="Соединительная линия уступом 13"/>
          <p:cNvCxnSpPr>
            <a:stCxn id="16" idx="2"/>
            <a:endCxn id="1028" idx="0"/>
          </p:cNvCxnSpPr>
          <p:nvPr/>
        </p:nvCxnSpPr>
        <p:spPr>
          <a:xfrm rot="5400000">
            <a:off x="3146373" y="-584427"/>
            <a:ext cx="376059" cy="3652972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>
            <a:endCxn id="12" idx="1"/>
          </p:cNvCxnSpPr>
          <p:nvPr/>
        </p:nvCxnSpPr>
        <p:spPr>
          <a:xfrm flipV="1">
            <a:off x="2411760" y="3387200"/>
            <a:ext cx="2749129" cy="1344791"/>
          </a:xfrm>
          <a:prstGeom prst="bentConnector3">
            <a:avLst>
              <a:gd name="adj1" fmla="val 5755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Кольцо 41"/>
          <p:cNvSpPr/>
          <p:nvPr/>
        </p:nvSpPr>
        <p:spPr>
          <a:xfrm>
            <a:off x="2123728" y="4587829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2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889" y="2122056"/>
            <a:ext cx="3268650" cy="25302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549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205979"/>
            <a:ext cx="3826768" cy="857250"/>
          </a:xfrm>
        </p:spPr>
        <p:txBody>
          <a:bodyPr/>
          <a:lstStyle/>
          <a:p>
            <a:r>
              <a:rPr lang="en-US" dirty="0" smtClean="0"/>
              <a:t>View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860032" y="98757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Элементы интерфейса (</a:t>
            </a:r>
            <a:r>
              <a:rPr lang="en-US" dirty="0" smtClean="0"/>
              <a:t>UI)</a:t>
            </a:r>
            <a:endParaRPr lang="ru-RU" dirty="0"/>
          </a:p>
        </p:txBody>
      </p:sp>
      <p:pic>
        <p:nvPicPr>
          <p:cNvPr id="4" name="Picture 4" descr="C:\Users\Администратор\Desktop\Без имени-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5646"/>
            <a:ext cx="6746468" cy="35031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122056"/>
            <a:ext cx="3268650" cy="25302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51520" y="267494"/>
            <a:ext cx="3960440" cy="93610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urier New" pitchFamily="49" charset="0"/>
                <a:cs typeface="Courier New" pitchFamily="49" charset="0"/>
              </a:rPr>
              <a:t>self::render(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app.view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...),</a:t>
            </a:r>
          </a:p>
          <a:p>
            <a:pPr algn="ctr"/>
            <a:r>
              <a:rPr lang="en-US" sz="1600" dirty="0">
                <a:latin typeface="Courier New" pitchFamily="49" charset="0"/>
                <a:cs typeface="Courier New" pitchFamily="49" charset="0"/>
              </a:rPr>
              <a:t>IOCore::render(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app.view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…),</a:t>
            </a:r>
          </a:p>
          <a:p>
            <a:pPr algn="ctr"/>
            <a:r>
              <a:rPr lang="en-US" sz="1600" dirty="0">
                <a:latin typeface="Courier New" pitchFamily="49" charset="0"/>
                <a:cs typeface="Courier New" pitchFamily="49" charset="0"/>
              </a:rPr>
              <a:t>IOCore::renderPlain(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app.view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…)</a:t>
            </a:r>
            <a:endParaRPr lang="ru-RU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Соединительная линия уступом 10"/>
          <p:cNvCxnSpPr>
            <a:stCxn id="9" idx="3"/>
            <a:endCxn id="4" idx="0"/>
          </p:cNvCxnSpPr>
          <p:nvPr/>
        </p:nvCxnSpPr>
        <p:spPr>
          <a:xfrm flipH="1">
            <a:off x="3373234" y="735546"/>
            <a:ext cx="838726" cy="900100"/>
          </a:xfrm>
          <a:prstGeom prst="bentConnector4">
            <a:avLst>
              <a:gd name="adj1" fmla="val -26198"/>
              <a:gd name="adj2" fmla="val 76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572000" y="3291830"/>
            <a:ext cx="1008112" cy="953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4355976" y="3147814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0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569</TotalTime>
  <Words>454</Words>
  <Application>Microsoft Office PowerPoint</Application>
  <PresentationFormat>Экран (16:9)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IO Framework</vt:lpstr>
      <vt:lpstr>Список уроков</vt:lpstr>
      <vt:lpstr>Структура проекта</vt:lpstr>
      <vt:lpstr>Логика</vt:lpstr>
      <vt:lpstr>Доступ к участкам проекта</vt:lpstr>
      <vt:lpstr>View</vt:lpstr>
      <vt:lpstr>Model</vt:lpstr>
      <vt:lpstr>Презентация PowerPoint</vt:lpstr>
      <vt:lpstr>View</vt:lpstr>
      <vt:lpstr>Пример рендера view через controller</vt:lpstr>
      <vt:lpstr>Презентация PowerPoint</vt:lpstr>
      <vt:lpstr>Функция self::render()</vt:lpstr>
      <vt:lpstr>Функция IOCore::render()</vt:lpstr>
      <vt:lpstr>Функция self::setLayout()</vt:lpstr>
      <vt:lpstr>Функция IOCore::renderPlain()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159</cp:revision>
  <dcterms:created xsi:type="dcterms:W3CDTF">2018-01-03T03:29:07Z</dcterms:created>
  <dcterms:modified xsi:type="dcterms:W3CDTF">2019-04-16T08:58:16Z</dcterms:modified>
</cp:coreProperties>
</file>